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11" r:id="rId2"/>
    <p:sldId id="273" r:id="rId3"/>
    <p:sldId id="294" r:id="rId4"/>
    <p:sldId id="274" r:id="rId5"/>
    <p:sldId id="275" r:id="rId6"/>
    <p:sldId id="306" r:id="rId7"/>
    <p:sldId id="308" r:id="rId8"/>
    <p:sldId id="287" r:id="rId9"/>
    <p:sldId id="304" r:id="rId10"/>
    <p:sldId id="295" r:id="rId11"/>
    <p:sldId id="307" r:id="rId12"/>
    <p:sldId id="289" r:id="rId13"/>
    <p:sldId id="305" r:id="rId14"/>
    <p:sldId id="312" r:id="rId15"/>
    <p:sldId id="277" r:id="rId16"/>
    <p:sldId id="298" r:id="rId17"/>
    <p:sldId id="279" r:id="rId18"/>
    <p:sldId id="313" r:id="rId19"/>
  </p:sldIdLst>
  <p:sldSz cx="1080135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4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F802"/>
    <a:srgbClr val="171717"/>
    <a:srgbClr val="8BE002"/>
    <a:srgbClr val="9EFD03"/>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8730" autoAdjust="0"/>
  </p:normalViewPr>
  <p:slideViewPr>
    <p:cSldViewPr>
      <p:cViewPr varScale="1">
        <p:scale>
          <a:sx n="74" d="100"/>
          <a:sy n="74" d="100"/>
        </p:scale>
        <p:origin x="456" y="54"/>
      </p:cViewPr>
      <p:guideLst>
        <p:guide orient="horz" pos="2160"/>
        <p:guide pos="3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179D6B7-3A56-48AB-A5A0-D31717A299E8}" type="datetimeFigureOut">
              <a:rPr lang="zh-TW" altLang="en-US" smtClean="0"/>
              <a:t>2017/4/28</a:t>
            </a:fld>
            <a:endParaRPr lang="zh-TW" altLang="en-US"/>
          </a:p>
        </p:txBody>
      </p:sp>
      <p:sp>
        <p:nvSpPr>
          <p:cNvPr id="4" name="投影片圖像版面配置區 3"/>
          <p:cNvSpPr>
            <a:spLocks noGrp="1" noRot="1" noChangeAspect="1"/>
          </p:cNvSpPr>
          <p:nvPr>
            <p:ph type="sldImg" idx="2"/>
          </p:nvPr>
        </p:nvSpPr>
        <p:spPr>
          <a:xfrm>
            <a:off x="728663" y="685800"/>
            <a:ext cx="5400675"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AE992C-6897-442F-8DE2-09D19DD46BE5}" type="slidenum">
              <a:rPr lang="zh-TW" altLang="en-US" smtClean="0"/>
              <a:t>‹#›</a:t>
            </a:fld>
            <a:endParaRPr lang="zh-TW" altLang="en-US"/>
          </a:p>
        </p:txBody>
      </p:sp>
    </p:spTree>
    <p:extLst>
      <p:ext uri="{BB962C8B-B14F-4D97-AF65-F5344CB8AC3E}">
        <p14:creationId xmlns:p14="http://schemas.microsoft.com/office/powerpoint/2010/main" val="2268359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CDAE992C-6897-442F-8DE2-09D19DD46BE5}" type="slidenum">
              <a:rPr lang="zh-TW" altLang="en-US" smtClean="0"/>
              <a:t>4</a:t>
            </a:fld>
            <a:endParaRPr lang="zh-TW" altLang="en-US"/>
          </a:p>
        </p:txBody>
      </p:sp>
    </p:spTree>
    <p:extLst>
      <p:ext uri="{BB962C8B-B14F-4D97-AF65-F5344CB8AC3E}">
        <p14:creationId xmlns:p14="http://schemas.microsoft.com/office/powerpoint/2010/main" val="3778125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810101" y="2130427"/>
            <a:ext cx="9181148"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620203" y="3886200"/>
            <a:ext cx="756094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A2F69D14-0B00-400B-BBB5-AC4CA63BD022}" type="datetimeFigureOut">
              <a:rPr lang="zh-TW" altLang="en-US" smtClean="0"/>
              <a:t>2017/4/28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337477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2F69D14-0B00-400B-BBB5-AC4CA63BD022}" type="datetimeFigureOut">
              <a:rPr lang="zh-TW" altLang="en-US" smtClean="0"/>
              <a:t>2017/4/28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40102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483560" y="274640"/>
            <a:ext cx="263283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585074" y="274640"/>
            <a:ext cx="7718465"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2F69D14-0B00-400B-BBB5-AC4CA63BD022}" type="datetimeFigureOut">
              <a:rPr lang="zh-TW" altLang="en-US" smtClean="0"/>
              <a:t>2017/4/28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976475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A2F69D14-0B00-400B-BBB5-AC4CA63BD022}" type="datetimeFigureOut">
              <a:rPr lang="zh-TW" altLang="en-US" smtClean="0"/>
              <a:t>2017/4/28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924373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53232" y="4406902"/>
            <a:ext cx="9181148"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53232" y="2906713"/>
            <a:ext cx="9181148"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A2F69D14-0B00-400B-BBB5-AC4CA63BD022}" type="datetimeFigureOut">
              <a:rPr lang="zh-TW" altLang="en-US" smtClean="0"/>
              <a:t>2017/4/28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2162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585074" y="1600202"/>
            <a:ext cx="517564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5940743" y="1600202"/>
            <a:ext cx="517564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A2F69D14-0B00-400B-BBB5-AC4CA63BD022}" type="datetimeFigureOut">
              <a:rPr lang="zh-TW" altLang="en-US" smtClean="0"/>
              <a:t>2017/4/28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716754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540068" y="274638"/>
            <a:ext cx="9721215" cy="1143000"/>
          </a:xfrm>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540067" y="1535113"/>
            <a:ext cx="477247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540067" y="2174875"/>
            <a:ext cx="477247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5486937" y="1535113"/>
            <a:ext cx="477434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5486937" y="2174875"/>
            <a:ext cx="477434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A2F69D14-0B00-400B-BBB5-AC4CA63BD022}" type="datetimeFigureOut">
              <a:rPr lang="zh-TW" altLang="en-US" smtClean="0"/>
              <a:t>2017/4/28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754991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A2F69D14-0B00-400B-BBB5-AC4CA63BD022}" type="datetimeFigureOut">
              <a:rPr lang="zh-TW" altLang="en-US" smtClean="0"/>
              <a:t>2017/4/28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254077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2F69D14-0B00-400B-BBB5-AC4CA63BD022}" type="datetimeFigureOut">
              <a:rPr lang="zh-TW" altLang="en-US" smtClean="0"/>
              <a:t>2017/4/28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2562826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540068" y="273050"/>
            <a:ext cx="3553570"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4223028" y="273052"/>
            <a:ext cx="603825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540068" y="1435102"/>
            <a:ext cx="355357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2F69D14-0B00-400B-BBB5-AC4CA63BD022}" type="datetimeFigureOut">
              <a:rPr lang="zh-TW" altLang="en-US" smtClean="0"/>
              <a:t>2017/4/28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3527631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117140" y="4800600"/>
            <a:ext cx="648081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2117140" y="612775"/>
            <a:ext cx="64808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2117140" y="5367338"/>
            <a:ext cx="64808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2F69D14-0B00-400B-BBB5-AC4CA63BD022}" type="datetimeFigureOut">
              <a:rPr lang="zh-TW" altLang="en-US" smtClean="0"/>
              <a:t>2017/4/28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183101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540068" y="274638"/>
            <a:ext cx="9721215"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540068" y="1600202"/>
            <a:ext cx="9721215"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540068" y="6356352"/>
            <a:ext cx="252031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F69D14-0B00-400B-BBB5-AC4CA63BD022}" type="datetimeFigureOut">
              <a:rPr lang="zh-TW" altLang="en-US" smtClean="0"/>
              <a:t>2017/4/28</a:t>
            </a:fld>
            <a:endParaRPr lang="zh-TW" altLang="en-US"/>
          </a:p>
        </p:txBody>
      </p:sp>
      <p:sp>
        <p:nvSpPr>
          <p:cNvPr id="5" name="頁尾版面配置區 4"/>
          <p:cNvSpPr>
            <a:spLocks noGrp="1"/>
          </p:cNvSpPr>
          <p:nvPr>
            <p:ph type="ftr" sz="quarter" idx="3"/>
          </p:nvPr>
        </p:nvSpPr>
        <p:spPr>
          <a:xfrm>
            <a:off x="3690461" y="6356352"/>
            <a:ext cx="34204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7740968" y="6356352"/>
            <a:ext cx="252031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F24549-9F80-426F-9361-2D50C6A66B00}" type="slidenum">
              <a:rPr lang="zh-TW" altLang="en-US" smtClean="0"/>
              <a:t>‹#›</a:t>
            </a:fld>
            <a:endParaRPr lang="zh-TW" altLang="en-US"/>
          </a:p>
        </p:txBody>
      </p:sp>
    </p:spTree>
    <p:extLst>
      <p:ext uri="{BB962C8B-B14F-4D97-AF65-F5344CB8AC3E}">
        <p14:creationId xmlns:p14="http://schemas.microsoft.com/office/powerpoint/2010/main" val="1965546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D:\WH\lesson_ppt\template\pix\b40d4de1969c30cda4c64b6c26779712.jpg"/>
          <p:cNvPicPr>
            <a:picLocks noChangeAspect="1" noChangeArrowheads="1"/>
          </p:cNvPicPr>
          <p:nvPr/>
        </p:nvPicPr>
        <p:blipFill rotWithShape="1">
          <a:blip r:embed="rId2">
            <a:extLst>
              <a:ext uri="{28A0092B-C50C-407E-A947-70E740481C1C}">
                <a14:useLocalDpi xmlns:a14="http://schemas.microsoft.com/office/drawing/2010/main" val="0"/>
              </a:ext>
            </a:extLst>
          </a:blip>
          <a:srcRect t="6256"/>
          <a:stretch/>
        </p:blipFill>
        <p:spPr bwMode="auto">
          <a:xfrm>
            <a:off x="-14281" y="0"/>
            <a:ext cx="11015836" cy="68844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25" y="-1"/>
            <a:ext cx="11016579" cy="6884460"/>
          </a:xfrm>
          <a:prstGeom prst="rect">
            <a:avLst/>
          </a:prstGeom>
        </p:spPr>
      </p:pic>
      <p:grpSp>
        <p:nvGrpSpPr>
          <p:cNvPr id="11" name="群組 10"/>
          <p:cNvGrpSpPr/>
          <p:nvPr/>
        </p:nvGrpSpPr>
        <p:grpSpPr>
          <a:xfrm>
            <a:off x="-15023" y="0"/>
            <a:ext cx="1944291" cy="1296219"/>
            <a:chOff x="0" y="-3"/>
            <a:chExt cx="1944291" cy="1296219"/>
          </a:xfrm>
        </p:grpSpPr>
        <p:sp>
          <p:nvSpPr>
            <p:cNvPr id="12" name="淚滴形 11"/>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2" name="矩形 1"/>
          <p:cNvSpPr/>
          <p:nvPr/>
        </p:nvSpPr>
        <p:spPr>
          <a:xfrm>
            <a:off x="-14281" y="2420888"/>
            <a:ext cx="11015836" cy="2304256"/>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extBox 6"/>
          <p:cNvSpPr txBox="1"/>
          <p:nvPr/>
        </p:nvSpPr>
        <p:spPr>
          <a:xfrm>
            <a:off x="755339" y="2568386"/>
            <a:ext cx="8498582" cy="1400383"/>
          </a:xfrm>
          <a:prstGeom prst="rect">
            <a:avLst/>
          </a:prstGeom>
          <a:noFill/>
        </p:spPr>
        <p:txBody>
          <a:bodyPr wrap="square" rtlCol="0">
            <a:spAutoFit/>
          </a:bodyPr>
          <a:lstStyle/>
          <a:p>
            <a:r>
              <a:rPr lang="en-US" sz="6000" b="1"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Food</a:t>
            </a:r>
          </a:p>
          <a:p>
            <a:r>
              <a:rPr lang="en-US" sz="25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Let’s talk </a:t>
            </a:r>
            <a:r>
              <a:rPr lang="en-US" sz="25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about </a:t>
            </a:r>
            <a:r>
              <a:rPr lang="en-US" sz="25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what you </a:t>
            </a:r>
            <a:r>
              <a:rPr lang="en-US" sz="25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eat!</a:t>
            </a:r>
            <a:endParaRPr lang="en-US" sz="25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nvGrpSpPr>
          <p:cNvPr id="5" name="群組 4"/>
          <p:cNvGrpSpPr/>
          <p:nvPr/>
        </p:nvGrpSpPr>
        <p:grpSpPr>
          <a:xfrm>
            <a:off x="882641" y="4063532"/>
            <a:ext cx="989642" cy="301572"/>
            <a:chOff x="882641" y="4063532"/>
            <a:chExt cx="989642" cy="301572"/>
          </a:xfrm>
        </p:grpSpPr>
        <p:sp>
          <p:nvSpPr>
            <p:cNvPr id="3" name="矩形 2"/>
            <p:cNvSpPr/>
            <p:nvPr/>
          </p:nvSpPr>
          <p:spPr>
            <a:xfrm>
              <a:off x="882641" y="4063532"/>
              <a:ext cx="989642" cy="301572"/>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1105357" y="4075818"/>
              <a:ext cx="544209" cy="276999"/>
            </a:xfrm>
            <a:prstGeom prst="rect">
              <a:avLst/>
            </a:prstGeom>
            <a:noFill/>
          </p:spPr>
          <p:txBody>
            <a:bodyPr wrap="square" rtlCol="0">
              <a:spAutoFit/>
            </a:bodyPr>
            <a:lstStyle/>
            <a:p>
              <a:r>
                <a:rPr lang="en-US" altLang="zh-TW" sz="1200" dirty="0" smtClean="0">
                  <a:solidFill>
                    <a:schemeClr val="bg1"/>
                  </a:solidFill>
                  <a:latin typeface="Century Gothic" panose="020B0502020202020204" pitchFamily="34" charset="0"/>
                </a:rPr>
                <a:t>view</a:t>
              </a:r>
              <a:endParaRPr lang="zh-TW" altLang="en-US" sz="1200" dirty="0">
                <a:solidFill>
                  <a:schemeClr val="bg1"/>
                </a:solidFill>
                <a:latin typeface="Century Gothic" panose="020B0502020202020204" pitchFamily="34" charset="0"/>
              </a:endParaRPr>
            </a:p>
          </p:txBody>
        </p:sp>
      </p:grpSp>
      <p:grpSp>
        <p:nvGrpSpPr>
          <p:cNvPr id="14" name="群組 13"/>
          <p:cNvGrpSpPr/>
          <p:nvPr/>
        </p:nvGrpSpPr>
        <p:grpSpPr>
          <a:xfrm>
            <a:off x="11954" y="47381"/>
            <a:ext cx="1860329" cy="1296219"/>
            <a:chOff x="0" y="-3"/>
            <a:chExt cx="1860329" cy="1296219"/>
          </a:xfrm>
        </p:grpSpPr>
        <p:sp>
          <p:nvSpPr>
            <p:cNvPr id="15" name="淚滴形 14"/>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6" name="文字方塊 15"/>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23550279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 y="2393610"/>
            <a:ext cx="2466132" cy="19473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80095" y="2562124"/>
            <a:ext cx="2382562" cy="1881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6336779" y="6453336"/>
            <a:ext cx="3456384"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sp>
        <p:nvSpPr>
          <p:cNvPr id="32" name="TextBox 1"/>
          <p:cNvSpPr txBox="1"/>
          <p:nvPr/>
        </p:nvSpPr>
        <p:spPr>
          <a:xfrm>
            <a:off x="2376339" y="739693"/>
            <a:ext cx="8633414" cy="1569660"/>
          </a:xfrm>
          <a:prstGeom prst="rect">
            <a:avLst/>
          </a:prstGeom>
          <a:noFill/>
        </p:spPr>
        <p:txBody>
          <a:bodyPr wrap="square" rtlCol="0">
            <a:spAutoFit/>
          </a:bodyPr>
          <a:lstStyle/>
          <a:p>
            <a:pPr>
              <a:lnSpc>
                <a:spcPct val="200000"/>
              </a:lnSpc>
            </a:pPr>
            <a:r>
              <a:rPr lang="en-US" altLang="zh-TW" sz="2400" dirty="0"/>
              <a:t>0%-----------------------------------------------------</a:t>
            </a:r>
            <a:r>
              <a:rPr lang="en-US" altLang="zh-TW" sz="2400" dirty="0">
                <a:sym typeface="Wingdings" panose="05000000000000000000" pitchFamily="2" charset="2"/>
              </a:rPr>
              <a:t></a:t>
            </a:r>
            <a:r>
              <a:rPr lang="en-US" altLang="zh-TW" sz="2400" dirty="0"/>
              <a:t>100%</a:t>
            </a:r>
            <a:endParaRPr lang="zh-TW" altLang="zh-TW" sz="2400" dirty="0"/>
          </a:p>
          <a:p>
            <a:pPr>
              <a:lnSpc>
                <a:spcPct val="200000"/>
              </a:lnSpc>
            </a:pPr>
            <a:r>
              <a:rPr lang="en-US" altLang="zh-TW" sz="2400" dirty="0"/>
              <a:t>Never</a:t>
            </a:r>
            <a:r>
              <a:rPr lang="en-US" altLang="zh-TW" sz="2400" dirty="0" smtClean="0">
                <a:sym typeface="Wingdings" panose="05000000000000000000" pitchFamily="2" charset="2"/>
              </a:rPr>
              <a:t> </a:t>
            </a:r>
            <a:r>
              <a:rPr lang="en-US" altLang="zh-TW" sz="2400" dirty="0" smtClean="0"/>
              <a:t>sometimes</a:t>
            </a:r>
            <a:r>
              <a:rPr lang="en-US" altLang="zh-TW" sz="2400" dirty="0" smtClean="0">
                <a:sym typeface="Wingdings" panose="05000000000000000000" pitchFamily="2" charset="2"/>
              </a:rPr>
              <a:t> </a:t>
            </a:r>
            <a:r>
              <a:rPr lang="en-US" altLang="zh-TW" sz="2400" dirty="0" smtClean="0"/>
              <a:t>often</a:t>
            </a:r>
            <a:r>
              <a:rPr lang="en-US" altLang="zh-TW" sz="2400" dirty="0" smtClean="0">
                <a:sym typeface="Wingdings" panose="05000000000000000000" pitchFamily="2" charset="2"/>
              </a:rPr>
              <a:t> </a:t>
            </a:r>
            <a:r>
              <a:rPr lang="en-US" altLang="zh-TW" sz="2400" dirty="0" smtClean="0"/>
              <a:t>usually</a:t>
            </a:r>
            <a:r>
              <a:rPr lang="en-US" altLang="zh-TW" sz="2400" dirty="0" smtClean="0">
                <a:sym typeface="Wingdings" panose="05000000000000000000" pitchFamily="2" charset="2"/>
              </a:rPr>
              <a:t> </a:t>
            </a:r>
            <a:r>
              <a:rPr lang="en-US" altLang="zh-TW" sz="2400" dirty="0" smtClean="0"/>
              <a:t>always</a:t>
            </a:r>
            <a:endParaRPr lang="zh-TW" altLang="zh-TW" sz="2400" dirty="0"/>
          </a:p>
        </p:txBody>
      </p:sp>
      <p:sp>
        <p:nvSpPr>
          <p:cNvPr id="33" name="文字方塊 32"/>
          <p:cNvSpPr txBox="1"/>
          <p:nvPr/>
        </p:nvSpPr>
        <p:spPr>
          <a:xfrm>
            <a:off x="3240435" y="254258"/>
            <a:ext cx="4824536" cy="523220"/>
          </a:xfrm>
          <a:prstGeom prst="rect">
            <a:avLst/>
          </a:prstGeom>
          <a:noFill/>
        </p:spPr>
        <p:txBody>
          <a:bodyPr wrap="square" rtlCol="0">
            <a:spAutoFit/>
          </a:bodyPr>
          <a:lstStyle/>
          <a:p>
            <a:r>
              <a:rPr lang="en-US" altLang="zh-TW" sz="2800" dirty="0" smtClean="0">
                <a:solidFill>
                  <a:srgbClr val="00B0F0"/>
                </a:solidFill>
                <a:latin typeface="Century Gothic" panose="020B0502020202020204" pitchFamily="34" charset="0"/>
              </a:rPr>
              <a:t>03 Adverbs </a:t>
            </a:r>
            <a:r>
              <a:rPr lang="en-US" altLang="zh-TW" sz="2800" dirty="0">
                <a:solidFill>
                  <a:srgbClr val="00B0F0"/>
                </a:solidFill>
                <a:latin typeface="Century Gothic" panose="020B0502020202020204" pitchFamily="34" charset="0"/>
              </a:rPr>
              <a:t>of frequency</a:t>
            </a:r>
            <a:endParaRPr lang="zh-TW" altLang="zh-TW" sz="2800" dirty="0">
              <a:solidFill>
                <a:srgbClr val="00B0F0"/>
              </a:solidFill>
              <a:latin typeface="Century Gothic" panose="020B0502020202020204" pitchFamily="34" charset="0"/>
            </a:endParaRPr>
          </a:p>
        </p:txBody>
      </p:sp>
      <p:grpSp>
        <p:nvGrpSpPr>
          <p:cNvPr id="42" name="群組 41"/>
          <p:cNvGrpSpPr/>
          <p:nvPr/>
        </p:nvGrpSpPr>
        <p:grpSpPr>
          <a:xfrm>
            <a:off x="0" y="1166"/>
            <a:ext cx="1944291" cy="1296219"/>
            <a:chOff x="0" y="-3"/>
            <a:chExt cx="1944291" cy="1296219"/>
          </a:xfrm>
        </p:grpSpPr>
        <p:sp>
          <p:nvSpPr>
            <p:cNvPr id="43" name="淚滴形 42"/>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pic>
        <p:nvPicPr>
          <p:cNvPr id="1026" name="Picture 2" descr="https://www.apple.com/jobs/images/content/slider/retail-santa-monica-landscape.jpg"/>
          <p:cNvPicPr>
            <a:picLocks noChangeAspect="1" noChangeArrowheads="1"/>
          </p:cNvPicPr>
          <p:nvPr/>
        </p:nvPicPr>
        <p:blipFill rotWithShape="1">
          <a:blip r:embed="rId2">
            <a:extLst>
              <a:ext uri="{28A0092B-C50C-407E-A947-70E740481C1C}">
                <a14:useLocalDpi xmlns:a14="http://schemas.microsoft.com/office/drawing/2010/main" val="0"/>
              </a:ext>
            </a:extLst>
          </a:blip>
          <a:srcRect l="34868" t="6205" r="36580" b="32936"/>
          <a:stretch/>
        </p:blipFill>
        <p:spPr bwMode="auto">
          <a:xfrm>
            <a:off x="293984" y="2698568"/>
            <a:ext cx="4881142" cy="3702232"/>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25"/>
          <p:cNvSpPr/>
          <p:nvPr/>
        </p:nvSpPr>
        <p:spPr>
          <a:xfrm flipH="1">
            <a:off x="8515109" y="2393610"/>
            <a:ext cx="2286241" cy="19473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8220509" y="2562124"/>
            <a:ext cx="2382562" cy="1881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28" name="Picture 4" descr="https://i.kinja-img.com/gawker-media/image/upload/s--AE8gGzmM--/c_scale,fl_progressive,q_80,w_800/1472797869865734035.jpg"/>
          <p:cNvPicPr>
            <a:picLocks noChangeAspect="1" noChangeArrowheads="1"/>
          </p:cNvPicPr>
          <p:nvPr/>
        </p:nvPicPr>
        <p:blipFill rotWithShape="1">
          <a:blip r:embed="rId3">
            <a:extLst>
              <a:ext uri="{28A0092B-C50C-407E-A947-70E740481C1C}">
                <a14:useLocalDpi xmlns:a14="http://schemas.microsoft.com/office/drawing/2010/main" val="0"/>
              </a:ext>
            </a:extLst>
          </a:blip>
          <a:srcRect l="40295" t="8916" b="11371"/>
          <a:stretch/>
        </p:blipFill>
        <p:spPr bwMode="auto">
          <a:xfrm>
            <a:off x="5544691" y="2698567"/>
            <a:ext cx="4929716" cy="3702233"/>
          </a:xfrm>
          <a:prstGeom prst="rect">
            <a:avLst/>
          </a:prstGeom>
          <a:noFill/>
          <a:extLst>
            <a:ext uri="{909E8E84-426E-40DD-AFC4-6F175D3DCCD1}">
              <a14:hiddenFill xmlns:a14="http://schemas.microsoft.com/office/drawing/2010/main">
                <a:solidFill>
                  <a:srgbClr val="FFFFFF"/>
                </a:solidFill>
              </a14:hiddenFill>
            </a:ext>
          </a:extLst>
        </p:spPr>
      </p:pic>
      <p:sp>
        <p:nvSpPr>
          <p:cNvPr id="29" name="文字方塊 28"/>
          <p:cNvSpPr txBox="1"/>
          <p:nvPr/>
        </p:nvSpPr>
        <p:spPr>
          <a:xfrm>
            <a:off x="1212986" y="6597932"/>
            <a:ext cx="3456384"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6686" r="4121"/>
          <a:stretch/>
        </p:blipFill>
        <p:spPr>
          <a:xfrm>
            <a:off x="293984" y="2698566"/>
            <a:ext cx="4881142" cy="3702233"/>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4691" y="2698566"/>
            <a:ext cx="4929716" cy="3702233"/>
          </a:xfrm>
          <a:prstGeom prst="rect">
            <a:avLst/>
          </a:prstGeom>
        </p:spPr>
      </p:pic>
      <p:grpSp>
        <p:nvGrpSpPr>
          <p:cNvPr id="17" name="群組 16"/>
          <p:cNvGrpSpPr/>
          <p:nvPr/>
        </p:nvGrpSpPr>
        <p:grpSpPr>
          <a:xfrm>
            <a:off x="11954" y="47381"/>
            <a:ext cx="1860329" cy="1296219"/>
            <a:chOff x="0" y="-3"/>
            <a:chExt cx="1860329" cy="1296219"/>
          </a:xfrm>
        </p:grpSpPr>
        <p:sp>
          <p:nvSpPr>
            <p:cNvPr id="18" name="淚滴形 17"/>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9" name="文字方塊 18"/>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451528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5673952" y="2605415"/>
            <a:ext cx="4873102" cy="38479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5917684" y="2184104"/>
            <a:ext cx="4385638" cy="4027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455565" y="2605415"/>
            <a:ext cx="4873102" cy="384792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699297" y="2184104"/>
            <a:ext cx="4385638" cy="4027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6408787" y="6525344"/>
            <a:ext cx="3456384"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grpSp>
        <p:nvGrpSpPr>
          <p:cNvPr id="42" name="群組 41"/>
          <p:cNvGrpSpPr/>
          <p:nvPr/>
        </p:nvGrpSpPr>
        <p:grpSpPr>
          <a:xfrm>
            <a:off x="0" y="1166"/>
            <a:ext cx="1944291" cy="1296219"/>
            <a:chOff x="0" y="-3"/>
            <a:chExt cx="1944291" cy="1296219"/>
          </a:xfrm>
        </p:grpSpPr>
        <p:sp>
          <p:nvSpPr>
            <p:cNvPr id="43" name="淚滴形 42"/>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pic>
        <p:nvPicPr>
          <p:cNvPr id="1032" name="Picture 8" descr="http://www.klickerklok.se/images/081128-2.jpg"/>
          <p:cNvPicPr>
            <a:picLocks noChangeAspect="1" noChangeArrowheads="1"/>
          </p:cNvPicPr>
          <p:nvPr/>
        </p:nvPicPr>
        <p:blipFill rotWithShape="1">
          <a:blip r:embed="rId2">
            <a:extLst>
              <a:ext uri="{28A0092B-C50C-407E-A947-70E740481C1C}">
                <a14:useLocalDpi xmlns:a14="http://schemas.microsoft.com/office/drawing/2010/main" val="0"/>
              </a:ext>
            </a:extLst>
          </a:blip>
          <a:srcRect l="29876" t="8075" r="4865" b="10973"/>
          <a:stretch/>
        </p:blipFill>
        <p:spPr bwMode="auto">
          <a:xfrm>
            <a:off x="6048747" y="2385384"/>
            <a:ext cx="4104456" cy="3707912"/>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p:cNvSpPr txBox="1"/>
          <p:nvPr/>
        </p:nvSpPr>
        <p:spPr>
          <a:xfrm>
            <a:off x="1037548" y="6525924"/>
            <a:ext cx="3456384"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pic>
        <p:nvPicPr>
          <p:cNvPr id="1030" name="Picture 6" descr="https://s-media-cache-ak0.pinimg.com/736x/f5/bd/12/f5bd126e680bba8289a53ca3691f7987.jpg"/>
          <p:cNvPicPr>
            <a:picLocks noChangeAspect="1" noChangeArrowheads="1"/>
          </p:cNvPicPr>
          <p:nvPr/>
        </p:nvPicPr>
        <p:blipFill rotWithShape="1">
          <a:blip r:embed="rId3">
            <a:extLst>
              <a:ext uri="{28A0092B-C50C-407E-A947-70E740481C1C}">
                <a14:useLocalDpi xmlns:a14="http://schemas.microsoft.com/office/drawing/2010/main" val="0"/>
              </a:ext>
            </a:extLst>
          </a:blip>
          <a:srcRect l="10479" t="2641" r="13782" b="41905"/>
          <a:stretch/>
        </p:blipFill>
        <p:spPr bwMode="auto">
          <a:xfrm>
            <a:off x="873420" y="2385384"/>
            <a:ext cx="4027089" cy="3665623"/>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1"/>
          <p:cNvSpPr txBox="1"/>
          <p:nvPr/>
        </p:nvSpPr>
        <p:spPr>
          <a:xfrm>
            <a:off x="2092080" y="789362"/>
            <a:ext cx="8633414" cy="1477328"/>
          </a:xfrm>
          <a:prstGeom prst="rect">
            <a:avLst/>
          </a:prstGeom>
          <a:noFill/>
        </p:spPr>
        <p:txBody>
          <a:bodyPr wrap="square" rtlCol="0">
            <a:spAutoFit/>
          </a:bodyPr>
          <a:lstStyle/>
          <a:p>
            <a:pPr>
              <a:lnSpc>
                <a:spcPct val="150000"/>
              </a:lnSpc>
            </a:pPr>
            <a:r>
              <a:rPr lang="en-US" altLang="zh-TW" sz="2000" dirty="0" smtClean="0"/>
              <a:t>Do </a:t>
            </a:r>
            <a:r>
              <a:rPr lang="en-US" altLang="zh-TW" sz="2000" dirty="0" smtClean="0"/>
              <a:t>you play </a:t>
            </a:r>
            <a:r>
              <a:rPr lang="en-US" altLang="zh-TW" sz="2000" dirty="0"/>
              <a:t>golf?</a:t>
            </a:r>
            <a:endParaRPr lang="zh-TW" altLang="zh-TW" sz="2000" dirty="0"/>
          </a:p>
          <a:p>
            <a:pPr lvl="0">
              <a:lnSpc>
                <a:spcPct val="150000"/>
              </a:lnSpc>
            </a:pPr>
            <a:r>
              <a:rPr lang="en-US" altLang="zh-TW" sz="2000" dirty="0"/>
              <a:t>Yes, I</a:t>
            </a:r>
            <a:r>
              <a:rPr lang="en-US" altLang="zh-TW" sz="2000" b="1" dirty="0"/>
              <a:t> </a:t>
            </a:r>
            <a:r>
              <a:rPr lang="en-US" altLang="zh-TW" sz="2000" b="1" dirty="0">
                <a:solidFill>
                  <a:srgbClr val="00B0F0"/>
                </a:solidFill>
              </a:rPr>
              <a:t>always / usually / often / sometimes</a:t>
            </a:r>
            <a:r>
              <a:rPr lang="en-US" altLang="zh-TW" sz="2000" dirty="0">
                <a:solidFill>
                  <a:srgbClr val="00B0F0"/>
                </a:solidFill>
              </a:rPr>
              <a:t> </a:t>
            </a:r>
            <a:r>
              <a:rPr lang="en-US" altLang="zh-TW" sz="2000" dirty="0"/>
              <a:t>play golf.</a:t>
            </a:r>
            <a:endParaRPr lang="zh-TW" altLang="zh-TW" sz="2000" dirty="0"/>
          </a:p>
          <a:p>
            <a:pPr lvl="0">
              <a:lnSpc>
                <a:spcPct val="150000"/>
              </a:lnSpc>
            </a:pPr>
            <a:r>
              <a:rPr lang="en-US" altLang="zh-TW" sz="2000" dirty="0"/>
              <a:t>No, I</a:t>
            </a:r>
            <a:r>
              <a:rPr lang="en-US" altLang="zh-TW" sz="2000" b="1" dirty="0"/>
              <a:t> </a:t>
            </a:r>
            <a:r>
              <a:rPr lang="en-US" altLang="zh-TW" sz="2000" b="1" dirty="0">
                <a:solidFill>
                  <a:srgbClr val="00B0F0"/>
                </a:solidFill>
              </a:rPr>
              <a:t>don’t often / never </a:t>
            </a:r>
            <a:r>
              <a:rPr lang="en-US" altLang="zh-TW" sz="2000" dirty="0"/>
              <a:t>play golf.</a:t>
            </a:r>
            <a:endParaRPr lang="zh-TW" altLang="zh-TW" sz="2000" dirty="0"/>
          </a:p>
        </p:txBody>
      </p:sp>
      <p:sp>
        <p:nvSpPr>
          <p:cNvPr id="30" name="文字方塊 29"/>
          <p:cNvSpPr txBox="1"/>
          <p:nvPr/>
        </p:nvSpPr>
        <p:spPr>
          <a:xfrm>
            <a:off x="2105003" y="193554"/>
            <a:ext cx="4824536" cy="523220"/>
          </a:xfrm>
          <a:prstGeom prst="rect">
            <a:avLst/>
          </a:prstGeom>
          <a:noFill/>
        </p:spPr>
        <p:txBody>
          <a:bodyPr wrap="square" rtlCol="0">
            <a:spAutoFit/>
          </a:bodyPr>
          <a:lstStyle/>
          <a:p>
            <a:r>
              <a:rPr lang="en-US" altLang="zh-TW" sz="2800" dirty="0">
                <a:solidFill>
                  <a:srgbClr val="00B0F0"/>
                </a:solidFill>
                <a:latin typeface="Century Gothic" panose="020B0502020202020204" pitchFamily="34" charset="0"/>
              </a:rPr>
              <a:t>03 Adverbs of frequency</a:t>
            </a: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9031" r="19161"/>
          <a:stretch/>
        </p:blipFill>
        <p:spPr>
          <a:xfrm>
            <a:off x="867301" y="2375469"/>
            <a:ext cx="4033208" cy="3675537"/>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3790"/>
          <a:stretch/>
        </p:blipFill>
        <p:spPr>
          <a:xfrm>
            <a:off x="6048747" y="2375468"/>
            <a:ext cx="4104455" cy="3717827"/>
          </a:xfrm>
          <a:prstGeom prst="rect">
            <a:avLst/>
          </a:prstGeom>
        </p:spPr>
      </p:pic>
      <p:grpSp>
        <p:nvGrpSpPr>
          <p:cNvPr id="17" name="群組 16"/>
          <p:cNvGrpSpPr/>
          <p:nvPr/>
        </p:nvGrpSpPr>
        <p:grpSpPr>
          <a:xfrm>
            <a:off x="11954" y="47381"/>
            <a:ext cx="1860329" cy="1296219"/>
            <a:chOff x="0" y="-3"/>
            <a:chExt cx="1860329" cy="1296219"/>
          </a:xfrm>
        </p:grpSpPr>
        <p:sp>
          <p:nvSpPr>
            <p:cNvPr id="18" name="淚滴形 17"/>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9" name="文字方塊 18"/>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4357105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
          <p:cNvSpPr txBox="1"/>
          <p:nvPr/>
        </p:nvSpPr>
        <p:spPr>
          <a:xfrm>
            <a:off x="1296219" y="2420888"/>
            <a:ext cx="4829346" cy="1569660"/>
          </a:xfrm>
          <a:prstGeom prst="rect">
            <a:avLst/>
          </a:prstGeom>
          <a:noFill/>
        </p:spPr>
        <p:txBody>
          <a:bodyPr wrap="square" rtlCol="0">
            <a:spAutoFit/>
          </a:bodyPr>
          <a:lstStyle/>
          <a:p>
            <a:pPr>
              <a:lnSpc>
                <a:spcPct val="200000"/>
              </a:lnSpc>
            </a:pPr>
            <a:r>
              <a:rPr lang="en-US" altLang="zh-TW" sz="2400" dirty="0"/>
              <a:t>Share a special thing you do and how often you do it.</a:t>
            </a:r>
            <a:endParaRPr lang="zh-TW" altLang="zh-TW" sz="2400" dirty="0"/>
          </a:p>
        </p:txBody>
      </p:sp>
      <p:sp>
        <p:nvSpPr>
          <p:cNvPr id="33" name="文字方塊 32"/>
          <p:cNvSpPr txBox="1"/>
          <p:nvPr/>
        </p:nvSpPr>
        <p:spPr>
          <a:xfrm>
            <a:off x="6768827" y="6212669"/>
            <a:ext cx="2798312"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grpSp>
        <p:nvGrpSpPr>
          <p:cNvPr id="13" name="群組 12"/>
          <p:cNvGrpSpPr/>
          <p:nvPr/>
        </p:nvGrpSpPr>
        <p:grpSpPr>
          <a:xfrm>
            <a:off x="0" y="1166"/>
            <a:ext cx="1944291" cy="1296219"/>
            <a:chOff x="0" y="-3"/>
            <a:chExt cx="1944291" cy="1296219"/>
          </a:xfrm>
        </p:grpSpPr>
        <p:sp>
          <p:nvSpPr>
            <p:cNvPr id="14" name="淚滴形 13"/>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16" name="文字方塊 15"/>
          <p:cNvSpPr txBox="1"/>
          <p:nvPr/>
        </p:nvSpPr>
        <p:spPr>
          <a:xfrm>
            <a:off x="2160315" y="387665"/>
            <a:ext cx="6336704" cy="523220"/>
          </a:xfrm>
          <a:prstGeom prst="rect">
            <a:avLst/>
          </a:prstGeom>
          <a:noFill/>
        </p:spPr>
        <p:txBody>
          <a:bodyPr wrap="square" rtlCol="0">
            <a:spAutoFit/>
          </a:bodyPr>
          <a:lstStyle/>
          <a:p>
            <a:r>
              <a:rPr lang="en-US" altLang="zh-TW" sz="2800" dirty="0">
                <a:solidFill>
                  <a:srgbClr val="00B0F0"/>
                </a:solidFill>
                <a:latin typeface="Century Gothic" panose="020B0502020202020204" pitchFamily="34" charset="0"/>
              </a:rPr>
              <a:t>03 Adverbs of frequency</a:t>
            </a:r>
          </a:p>
        </p:txBody>
      </p:sp>
      <p:pic>
        <p:nvPicPr>
          <p:cNvPr id="3074" name="Picture 2" descr="http://d75822.medialib.glogster.com/media/06/06f1858d4a2dd5fe3be7375b226881517bd0f93fa1787ac014855f8e732dc8b1/4-o-clock.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0950" y="1844824"/>
            <a:ext cx="3683099" cy="3683099"/>
          </a:xfrm>
          <a:prstGeom prst="rect">
            <a:avLst/>
          </a:prstGeom>
          <a:noFill/>
          <a:extLst>
            <a:ext uri="{909E8E84-426E-40DD-AFC4-6F175D3DCCD1}">
              <a14:hiddenFill xmlns:a14="http://schemas.microsoft.com/office/drawing/2010/main">
                <a:solidFill>
                  <a:srgbClr val="FFFFFF"/>
                </a:solidFill>
              </a14:hiddenFill>
            </a:ext>
          </a:extLst>
        </p:spPr>
      </p:pic>
      <p:sp>
        <p:nvSpPr>
          <p:cNvPr id="9" name="Flowchart: Connector 8"/>
          <p:cNvSpPr/>
          <p:nvPr/>
        </p:nvSpPr>
        <p:spPr>
          <a:xfrm>
            <a:off x="6180950" y="1844823"/>
            <a:ext cx="3683099" cy="3683099"/>
          </a:xfrm>
          <a:prstGeom prst="flowChartConnector">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363" r="15764"/>
          <a:stretch/>
        </p:blipFill>
        <p:spPr>
          <a:xfrm>
            <a:off x="6180950" y="1844822"/>
            <a:ext cx="3683099" cy="3683100"/>
          </a:xfrm>
          <a:prstGeom prst="rect">
            <a:avLst/>
          </a:prstGeom>
          <a:ln>
            <a:noFill/>
          </a:ln>
          <a:effectLst>
            <a:softEdge rad="112500"/>
          </a:effectLst>
        </p:spPr>
      </p:pic>
      <p:grpSp>
        <p:nvGrpSpPr>
          <p:cNvPr id="11" name="群組 10"/>
          <p:cNvGrpSpPr/>
          <p:nvPr/>
        </p:nvGrpSpPr>
        <p:grpSpPr>
          <a:xfrm>
            <a:off x="11954" y="47381"/>
            <a:ext cx="1860329" cy="1296219"/>
            <a:chOff x="0" y="-3"/>
            <a:chExt cx="1860329" cy="1296219"/>
          </a:xfrm>
        </p:grpSpPr>
        <p:sp>
          <p:nvSpPr>
            <p:cNvPr id="12" name="淚滴形 11"/>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7" name="文字方塊 16"/>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2031653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16200000">
            <a:off x="5378732" y="1459610"/>
            <a:ext cx="6882229" cy="3963007"/>
          </a:xfrm>
          <a:custGeom>
            <a:avLst/>
            <a:gdLst>
              <a:gd name="connsiteX0" fmla="*/ 0 w 4176464"/>
              <a:gd name="connsiteY0" fmla="*/ 3600400 h 3600400"/>
              <a:gd name="connsiteX1" fmla="*/ 2088232 w 4176464"/>
              <a:gd name="connsiteY1" fmla="*/ 0 h 3600400"/>
              <a:gd name="connsiteX2" fmla="*/ 4176464 w 4176464"/>
              <a:gd name="connsiteY2" fmla="*/ 3600400 h 3600400"/>
              <a:gd name="connsiteX3" fmla="*/ 0 w 4176464"/>
              <a:gd name="connsiteY3" fmla="*/ 3600400 h 3600400"/>
              <a:gd name="connsiteX0" fmla="*/ 844155 w 5020619"/>
              <a:gd name="connsiteY0" fmla="*/ 3852648 h 3852648"/>
              <a:gd name="connsiteX1" fmla="*/ 0 w 5020619"/>
              <a:gd name="connsiteY1" fmla="*/ 0 h 3852648"/>
              <a:gd name="connsiteX2" fmla="*/ 5020619 w 5020619"/>
              <a:gd name="connsiteY2" fmla="*/ 3852648 h 3852648"/>
              <a:gd name="connsiteX3" fmla="*/ 844155 w 5020619"/>
              <a:gd name="connsiteY3" fmla="*/ 3852648 h 3852648"/>
              <a:gd name="connsiteX0" fmla="*/ 0 w 5043568"/>
              <a:gd name="connsiteY0" fmla="*/ 3852648 h 3852648"/>
              <a:gd name="connsiteX1" fmla="*/ 22949 w 5043568"/>
              <a:gd name="connsiteY1" fmla="*/ 0 h 3852648"/>
              <a:gd name="connsiteX2" fmla="*/ 5043568 w 5043568"/>
              <a:gd name="connsiteY2" fmla="*/ 3852648 h 3852648"/>
              <a:gd name="connsiteX3" fmla="*/ 0 w 5043568"/>
              <a:gd name="connsiteY3" fmla="*/ 3852648 h 3852648"/>
              <a:gd name="connsiteX0" fmla="*/ 0 w 5043568"/>
              <a:gd name="connsiteY0" fmla="*/ 3963007 h 3963007"/>
              <a:gd name="connsiteX1" fmla="*/ 22949 w 5043568"/>
              <a:gd name="connsiteY1" fmla="*/ 0 h 3963007"/>
              <a:gd name="connsiteX2" fmla="*/ 5043568 w 5043568"/>
              <a:gd name="connsiteY2" fmla="*/ 3963007 h 3963007"/>
              <a:gd name="connsiteX3" fmla="*/ 0 w 5043568"/>
              <a:gd name="connsiteY3" fmla="*/ 3963007 h 3963007"/>
            </a:gdLst>
            <a:ahLst/>
            <a:cxnLst>
              <a:cxn ang="0">
                <a:pos x="connsiteX0" y="connsiteY0"/>
              </a:cxn>
              <a:cxn ang="0">
                <a:pos x="connsiteX1" y="connsiteY1"/>
              </a:cxn>
              <a:cxn ang="0">
                <a:pos x="connsiteX2" y="connsiteY2"/>
              </a:cxn>
              <a:cxn ang="0">
                <a:pos x="connsiteX3" y="connsiteY3"/>
              </a:cxn>
            </a:cxnLst>
            <a:rect l="l" t="t" r="r" b="b"/>
            <a:pathLst>
              <a:path w="5043568" h="3963007">
                <a:moveTo>
                  <a:pt x="0" y="3963007"/>
                </a:moveTo>
                <a:lnTo>
                  <a:pt x="22949" y="0"/>
                </a:lnTo>
                <a:lnTo>
                  <a:pt x="5043568" y="3963007"/>
                </a:lnTo>
                <a:lnTo>
                  <a:pt x="0" y="3963007"/>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Box 5"/>
          <p:cNvSpPr txBox="1"/>
          <p:nvPr/>
        </p:nvSpPr>
        <p:spPr>
          <a:xfrm>
            <a:off x="927049" y="1209708"/>
            <a:ext cx="7144560" cy="5386090"/>
          </a:xfrm>
          <a:prstGeom prst="rect">
            <a:avLst/>
          </a:prstGeom>
          <a:noFill/>
        </p:spPr>
        <p:txBody>
          <a:bodyPr wrap="square" rtlCol="0">
            <a:spAutoFit/>
          </a:bodyPr>
          <a:lstStyle/>
          <a:p>
            <a:pPr>
              <a:lnSpc>
                <a:spcPct val="200000"/>
              </a:lnSpc>
            </a:pPr>
            <a:r>
              <a:rPr lang="en-US" altLang="zh-TW" sz="2200" dirty="0"/>
              <a:t>I usually get up at six o’clock in the morning. First, I make a big cup of coffee, then I read the newspaper. I like to have cereal and milk but I sometimes have an egg and juice. After that, I often check my </a:t>
            </a:r>
            <a:r>
              <a:rPr lang="en-US" altLang="zh-TW" sz="2200" dirty="0" smtClean="0"/>
              <a:t>emails. </a:t>
            </a:r>
            <a:r>
              <a:rPr lang="en-US" altLang="zh-TW" sz="2200" dirty="0"/>
              <a:t>Finally, at eight, I go to work. I always walk to work because it's not far from my home</a:t>
            </a:r>
            <a:r>
              <a:rPr lang="en-US" altLang="zh-TW" sz="2200" dirty="0" smtClean="0"/>
              <a:t>.</a:t>
            </a:r>
          </a:p>
          <a:p>
            <a:pPr>
              <a:lnSpc>
                <a:spcPct val="200000"/>
              </a:lnSpc>
            </a:pPr>
            <a:endParaRPr lang="en-US" altLang="zh-TW" sz="2200" dirty="0"/>
          </a:p>
          <a:p>
            <a:pPr>
              <a:lnSpc>
                <a:spcPct val="200000"/>
              </a:lnSpc>
            </a:pPr>
            <a:r>
              <a:rPr lang="en-US" altLang="zh-TW" sz="2000" dirty="0"/>
              <a:t>*In the article, </a:t>
            </a:r>
            <a:r>
              <a:rPr lang="en-US" altLang="zh-TW" sz="2000" b="1" dirty="0">
                <a:solidFill>
                  <a:srgbClr val="00B0F0"/>
                </a:solidFill>
              </a:rPr>
              <a:t>first, then, after that, finally </a:t>
            </a:r>
            <a:r>
              <a:rPr lang="en-US" altLang="zh-TW" sz="2000" dirty="0" smtClean="0"/>
              <a:t>are</a:t>
            </a:r>
          </a:p>
          <a:p>
            <a:pPr>
              <a:lnSpc>
                <a:spcPct val="200000"/>
              </a:lnSpc>
            </a:pPr>
            <a:r>
              <a:rPr lang="en-US" altLang="zh-TW" sz="2000" dirty="0" smtClean="0"/>
              <a:t> </a:t>
            </a:r>
            <a:r>
              <a:rPr lang="en-US" altLang="zh-TW" sz="2000" dirty="0"/>
              <a:t>linkers to sequence. </a:t>
            </a:r>
            <a:endParaRPr lang="zh-TW" altLang="zh-TW" sz="2200" dirty="0"/>
          </a:p>
        </p:txBody>
      </p:sp>
      <p:sp>
        <p:nvSpPr>
          <p:cNvPr id="33" name="文字方塊 32"/>
          <p:cNvSpPr txBox="1"/>
          <p:nvPr/>
        </p:nvSpPr>
        <p:spPr>
          <a:xfrm>
            <a:off x="7178496" y="6525924"/>
            <a:ext cx="3622854"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sp>
        <p:nvSpPr>
          <p:cNvPr id="9" name="文字方塊 8"/>
          <p:cNvSpPr txBox="1"/>
          <p:nvPr/>
        </p:nvSpPr>
        <p:spPr>
          <a:xfrm>
            <a:off x="2160315" y="387665"/>
            <a:ext cx="6336704" cy="523220"/>
          </a:xfrm>
          <a:prstGeom prst="rect">
            <a:avLst/>
          </a:prstGeom>
          <a:noFill/>
        </p:spPr>
        <p:txBody>
          <a:bodyPr wrap="square" rtlCol="0">
            <a:spAutoFit/>
          </a:bodyPr>
          <a:lstStyle/>
          <a:p>
            <a:r>
              <a:rPr lang="en-US" altLang="zh-TW" sz="2800" dirty="0" smtClean="0">
                <a:solidFill>
                  <a:srgbClr val="00B0F0"/>
                </a:solidFill>
                <a:latin typeface="Century Gothic" panose="020B0502020202020204" pitchFamily="34" charset="0"/>
              </a:rPr>
              <a:t>04 Linkers </a:t>
            </a:r>
            <a:r>
              <a:rPr lang="en-US" altLang="zh-TW" sz="2800" dirty="0">
                <a:solidFill>
                  <a:srgbClr val="00B0F0"/>
                </a:solidFill>
                <a:latin typeface="Century Gothic" panose="020B0502020202020204" pitchFamily="34" charset="0"/>
              </a:rPr>
              <a:t>to sequence</a:t>
            </a:r>
            <a:endParaRPr lang="zh-TW" altLang="zh-TW" sz="2800" dirty="0">
              <a:solidFill>
                <a:srgbClr val="00B0F0"/>
              </a:solidFill>
              <a:latin typeface="Century Gothic" panose="020B0502020202020204" pitchFamily="34" charset="0"/>
            </a:endParaRPr>
          </a:p>
        </p:txBody>
      </p:sp>
      <p:grpSp>
        <p:nvGrpSpPr>
          <p:cNvPr id="12" name="群組 11"/>
          <p:cNvGrpSpPr/>
          <p:nvPr/>
        </p:nvGrpSpPr>
        <p:grpSpPr>
          <a:xfrm>
            <a:off x="0" y="1166"/>
            <a:ext cx="1944291" cy="1296219"/>
            <a:chOff x="0" y="-3"/>
            <a:chExt cx="1944291" cy="1296219"/>
          </a:xfrm>
        </p:grpSpPr>
        <p:sp>
          <p:nvSpPr>
            <p:cNvPr id="13" name="淚滴形 12"/>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l="52803"/>
          <a:stretch/>
        </p:blipFill>
        <p:spPr>
          <a:xfrm>
            <a:off x="7920955" y="1638314"/>
            <a:ext cx="2880395" cy="4577155"/>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648" r="18796"/>
          <a:stretch/>
        </p:blipFill>
        <p:spPr>
          <a:xfrm>
            <a:off x="7920954" y="1643498"/>
            <a:ext cx="2880395" cy="4571971"/>
          </a:xfrm>
          <a:prstGeom prst="rect">
            <a:avLst/>
          </a:prstGeom>
        </p:spPr>
      </p:pic>
      <p:grpSp>
        <p:nvGrpSpPr>
          <p:cNvPr id="11" name="群組 10"/>
          <p:cNvGrpSpPr/>
          <p:nvPr/>
        </p:nvGrpSpPr>
        <p:grpSpPr>
          <a:xfrm>
            <a:off x="11954" y="47381"/>
            <a:ext cx="1860329" cy="1296219"/>
            <a:chOff x="0" y="-3"/>
            <a:chExt cx="1860329" cy="1296219"/>
          </a:xfrm>
        </p:grpSpPr>
        <p:sp>
          <p:nvSpPr>
            <p:cNvPr id="15" name="淚滴形 14"/>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6" name="文字方塊 15"/>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18508055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64513" y="1413626"/>
            <a:ext cx="4737405" cy="52342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Box 5"/>
          <p:cNvSpPr txBox="1"/>
          <p:nvPr/>
        </p:nvSpPr>
        <p:spPr>
          <a:xfrm>
            <a:off x="495275" y="1297385"/>
            <a:ext cx="1800200" cy="830997"/>
          </a:xfrm>
          <a:prstGeom prst="rect">
            <a:avLst/>
          </a:prstGeom>
          <a:noFill/>
        </p:spPr>
        <p:txBody>
          <a:bodyPr wrap="square" rtlCol="0">
            <a:spAutoFit/>
          </a:bodyPr>
          <a:lstStyle/>
          <a:p>
            <a:pPr>
              <a:lnSpc>
                <a:spcPct val="200000"/>
              </a:lnSpc>
            </a:pPr>
            <a:r>
              <a:rPr lang="en-US" altLang="zh-TW" sz="2400" b="1" dirty="0"/>
              <a:t>Practice</a:t>
            </a:r>
            <a:r>
              <a:rPr lang="en-US" altLang="zh-TW" sz="2400" b="1" dirty="0" smtClean="0"/>
              <a:t>:</a:t>
            </a:r>
            <a:endParaRPr lang="zh-TW" altLang="zh-TW" sz="2400" dirty="0"/>
          </a:p>
        </p:txBody>
      </p:sp>
      <p:sp>
        <p:nvSpPr>
          <p:cNvPr id="9" name="文字方塊 8"/>
          <p:cNvSpPr txBox="1"/>
          <p:nvPr/>
        </p:nvSpPr>
        <p:spPr>
          <a:xfrm>
            <a:off x="2814490" y="328493"/>
            <a:ext cx="6186585" cy="523220"/>
          </a:xfrm>
          <a:prstGeom prst="rect">
            <a:avLst/>
          </a:prstGeom>
          <a:noFill/>
        </p:spPr>
        <p:txBody>
          <a:bodyPr wrap="square" rtlCol="0">
            <a:spAutoFit/>
          </a:bodyPr>
          <a:lstStyle/>
          <a:p>
            <a:r>
              <a:rPr lang="en-US" altLang="zh-TW" sz="2800" dirty="0">
                <a:solidFill>
                  <a:srgbClr val="00B0F0"/>
                </a:solidFill>
                <a:latin typeface="Century Gothic" panose="020B0502020202020204" pitchFamily="34" charset="0"/>
              </a:rPr>
              <a:t>04 Linkers to sequence</a:t>
            </a:r>
          </a:p>
        </p:txBody>
      </p:sp>
      <p:sp>
        <p:nvSpPr>
          <p:cNvPr id="2" name="AutoShape 2" descr="https://www.alabamacu.com/var/site/storage/images/acu-home/community/recent-news/using-credit-cards-wisely/61479-1-eng-US/Using-Credit-Cards-Wisely.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36" name="文字方塊 35"/>
          <p:cNvSpPr txBox="1"/>
          <p:nvPr/>
        </p:nvSpPr>
        <p:spPr>
          <a:xfrm>
            <a:off x="216409" y="6309320"/>
            <a:ext cx="4329833" cy="338554"/>
          </a:xfrm>
          <a:prstGeom prst="rect">
            <a:avLst/>
          </a:prstGeom>
          <a:noFill/>
        </p:spPr>
        <p:txBody>
          <a:bodyPr wrap="square" rtlCol="0">
            <a:spAutoFit/>
          </a:bodyPr>
          <a:lstStyle/>
          <a:p>
            <a:r>
              <a:rPr lang="en-US" altLang="zh-TW" sz="800" dirty="0">
                <a:solidFill>
                  <a:schemeClr val="bg1"/>
                </a:solidFill>
                <a:latin typeface="Century Gothic" panose="020B0502020202020204" pitchFamily="34" charset="0"/>
              </a:rPr>
              <a:t>Image </a:t>
            </a:r>
            <a:r>
              <a:rPr lang="en-US" altLang="zh-TW" sz="800" dirty="0" smtClean="0">
                <a:solidFill>
                  <a:schemeClr val="bg1"/>
                </a:solidFill>
                <a:latin typeface="Century Gothic" panose="020B0502020202020204" pitchFamily="34" charset="0"/>
              </a:rPr>
              <a:t>from : </a:t>
            </a:r>
            <a:r>
              <a:rPr lang="en-US" altLang="zh-TW" sz="800" dirty="0">
                <a:solidFill>
                  <a:schemeClr val="bg1"/>
                </a:solidFill>
                <a:latin typeface="Century Gothic" panose="020B0502020202020204" pitchFamily="34" charset="0"/>
              </a:rPr>
              <a:t>http://www.sfgate.com/education/article/Cuts-in-programs-to-help-inmates-questioned-3199585.php#photo-2338768</a:t>
            </a:r>
            <a:endParaRPr lang="zh-TW" altLang="en-US" sz="800" dirty="0">
              <a:solidFill>
                <a:schemeClr val="bg1"/>
              </a:solidFill>
              <a:latin typeface="Century Gothic" panose="020B0502020202020204" pitchFamily="34" charset="0"/>
            </a:endParaRPr>
          </a:p>
        </p:txBody>
      </p:sp>
      <p:grpSp>
        <p:nvGrpSpPr>
          <p:cNvPr id="18" name="群組 17"/>
          <p:cNvGrpSpPr/>
          <p:nvPr/>
        </p:nvGrpSpPr>
        <p:grpSpPr>
          <a:xfrm>
            <a:off x="0" y="1166"/>
            <a:ext cx="1944291" cy="1296219"/>
            <a:chOff x="0" y="-3"/>
            <a:chExt cx="1944291" cy="1296219"/>
          </a:xfrm>
        </p:grpSpPr>
        <p:sp>
          <p:nvSpPr>
            <p:cNvPr id="19" name="淚滴形 18"/>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21" name="TextBox 5"/>
          <p:cNvSpPr txBox="1"/>
          <p:nvPr/>
        </p:nvSpPr>
        <p:spPr>
          <a:xfrm>
            <a:off x="476504" y="2348880"/>
            <a:ext cx="5212204" cy="1569660"/>
          </a:xfrm>
          <a:prstGeom prst="rect">
            <a:avLst/>
          </a:prstGeom>
          <a:noFill/>
        </p:spPr>
        <p:txBody>
          <a:bodyPr wrap="square" rtlCol="0">
            <a:spAutoFit/>
          </a:bodyPr>
          <a:lstStyle/>
          <a:p>
            <a:pPr>
              <a:lnSpc>
                <a:spcPct val="200000"/>
              </a:lnSpc>
            </a:pPr>
            <a:r>
              <a:rPr lang="en-US" altLang="zh-TW" sz="2400" dirty="0"/>
              <a:t>Talk about your morning routine using linkers to sequence.</a:t>
            </a:r>
            <a:endParaRPr lang="zh-TW" altLang="zh-TW" sz="2400" dirty="0"/>
          </a:p>
        </p:txBody>
      </p:sp>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r="29938"/>
          <a:stretch/>
        </p:blipFill>
        <p:spPr>
          <a:xfrm>
            <a:off x="5632465" y="2017022"/>
            <a:ext cx="5169453" cy="4148282"/>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1491" b="40484"/>
          <a:stretch/>
        </p:blipFill>
        <p:spPr>
          <a:xfrm>
            <a:off x="5632464" y="1994738"/>
            <a:ext cx="5168885" cy="4170566"/>
          </a:xfrm>
          <a:prstGeom prst="rect">
            <a:avLst/>
          </a:prstGeom>
        </p:spPr>
      </p:pic>
      <p:grpSp>
        <p:nvGrpSpPr>
          <p:cNvPr id="13" name="群組 12"/>
          <p:cNvGrpSpPr/>
          <p:nvPr/>
        </p:nvGrpSpPr>
        <p:grpSpPr>
          <a:xfrm>
            <a:off x="11954" y="47381"/>
            <a:ext cx="1860329" cy="1296219"/>
            <a:chOff x="0" y="-3"/>
            <a:chExt cx="1860329" cy="1296219"/>
          </a:xfrm>
        </p:grpSpPr>
        <p:sp>
          <p:nvSpPr>
            <p:cNvPr id="14" name="淚滴形 13"/>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5" name="文字方塊 14"/>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31991467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橢圓 11"/>
          <p:cNvSpPr/>
          <p:nvPr/>
        </p:nvSpPr>
        <p:spPr>
          <a:xfrm>
            <a:off x="4994691" y="2446952"/>
            <a:ext cx="1136774" cy="11367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p:cNvSpPr txBox="1"/>
          <p:nvPr/>
        </p:nvSpPr>
        <p:spPr>
          <a:xfrm>
            <a:off x="3926396" y="3705669"/>
            <a:ext cx="4342605" cy="646331"/>
          </a:xfrm>
          <a:prstGeom prst="rect">
            <a:avLst/>
          </a:prstGeom>
          <a:noFill/>
        </p:spPr>
        <p:txBody>
          <a:bodyPr wrap="square" rtlCol="0">
            <a:spAutoFit/>
          </a:bodyPr>
          <a:lstStyle/>
          <a:p>
            <a:r>
              <a:rPr lang="en-US" sz="3600" dirty="0" smtClean="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SPEAKING TASK</a:t>
            </a:r>
            <a:endParaRPr lang="en-US" sz="3600" dirty="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endParaRPr>
          </a:p>
        </p:txBody>
      </p:sp>
      <p:sp>
        <p:nvSpPr>
          <p:cNvPr id="7" name="TextBox 7"/>
          <p:cNvSpPr txBox="1"/>
          <p:nvPr/>
        </p:nvSpPr>
        <p:spPr>
          <a:xfrm>
            <a:off x="1056340" y="4293096"/>
            <a:ext cx="9145016" cy="1384995"/>
          </a:xfrm>
          <a:prstGeom prst="rect">
            <a:avLst/>
          </a:prstGeom>
          <a:noFill/>
        </p:spPr>
        <p:txBody>
          <a:bodyPr wrap="square" rtlCol="0">
            <a:spAutoFit/>
          </a:bodyPr>
          <a:lstStyle/>
          <a:p>
            <a:pPr algn="ctr">
              <a:lnSpc>
                <a:spcPct val="200000"/>
              </a:lnSpc>
            </a:pPr>
            <a:r>
              <a:rPr lang="en-US" altLang="zh-TW" sz="2100" dirty="0"/>
              <a:t>First, talk to your partner and ask him/her what he/she eats for dinner. </a:t>
            </a:r>
          </a:p>
          <a:p>
            <a:pPr algn="ctr">
              <a:lnSpc>
                <a:spcPct val="200000"/>
              </a:lnSpc>
            </a:pPr>
            <a:r>
              <a:rPr lang="en-US" altLang="zh-TW" sz="2100" dirty="0"/>
              <a:t>Then, talk to another person and tell him/her about the first person’s eating habits.</a:t>
            </a:r>
          </a:p>
        </p:txBody>
      </p:sp>
      <p:pic>
        <p:nvPicPr>
          <p:cNvPr id="11" name="Picture 5" descr="2209400_ori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2643" y="2564904"/>
            <a:ext cx="900870" cy="900870"/>
          </a:xfrm>
          <a:prstGeom prst="rect">
            <a:avLst/>
          </a:prstGeom>
        </p:spPr>
      </p:pic>
      <p:grpSp>
        <p:nvGrpSpPr>
          <p:cNvPr id="9" name="群組 8"/>
          <p:cNvGrpSpPr/>
          <p:nvPr/>
        </p:nvGrpSpPr>
        <p:grpSpPr>
          <a:xfrm>
            <a:off x="0" y="1166"/>
            <a:ext cx="1944291" cy="1296219"/>
            <a:chOff x="0" y="-3"/>
            <a:chExt cx="1944291" cy="1296219"/>
          </a:xfrm>
        </p:grpSpPr>
        <p:sp>
          <p:nvSpPr>
            <p:cNvPr id="10" name="淚滴形 9"/>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grpSp>
        <p:nvGrpSpPr>
          <p:cNvPr id="14" name="群組 13"/>
          <p:cNvGrpSpPr/>
          <p:nvPr/>
        </p:nvGrpSpPr>
        <p:grpSpPr>
          <a:xfrm>
            <a:off x="11954" y="47381"/>
            <a:ext cx="1860329" cy="1296219"/>
            <a:chOff x="0" y="-3"/>
            <a:chExt cx="1860329" cy="1296219"/>
          </a:xfrm>
        </p:grpSpPr>
        <p:sp>
          <p:nvSpPr>
            <p:cNvPr id="15" name="淚滴形 14"/>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6" name="文字方塊 15"/>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3399504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26396" y="3705669"/>
            <a:ext cx="3490503" cy="646331"/>
          </a:xfrm>
          <a:prstGeom prst="rect">
            <a:avLst/>
          </a:prstGeom>
          <a:noFill/>
        </p:spPr>
        <p:txBody>
          <a:bodyPr wrap="square" rtlCol="0">
            <a:spAutoFit/>
          </a:bodyPr>
          <a:lstStyle/>
          <a:p>
            <a:pPr algn="ctr"/>
            <a:r>
              <a:rPr lang="en-US" sz="3600" dirty="0" smtClean="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ASSESSMENT</a:t>
            </a:r>
            <a:endParaRPr lang="en-US" sz="3600" dirty="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endParaRPr>
          </a:p>
        </p:txBody>
      </p:sp>
      <p:sp>
        <p:nvSpPr>
          <p:cNvPr id="7" name="TextBox 7"/>
          <p:cNvSpPr txBox="1"/>
          <p:nvPr/>
        </p:nvSpPr>
        <p:spPr>
          <a:xfrm>
            <a:off x="2592363" y="4273351"/>
            <a:ext cx="6192688" cy="527004"/>
          </a:xfrm>
          <a:prstGeom prst="rect">
            <a:avLst/>
          </a:prstGeom>
          <a:noFill/>
        </p:spPr>
        <p:txBody>
          <a:bodyPr wrap="square" rtlCol="0">
            <a:spAutoFit/>
          </a:bodyPr>
          <a:lstStyle/>
          <a:p>
            <a:pPr algn="ctr">
              <a:lnSpc>
                <a:spcPct val="150000"/>
              </a:lnSpc>
            </a:pPr>
            <a:r>
              <a:rPr lang="en-US" altLang="zh-TW" sz="2100" dirty="0"/>
              <a:t>Think and discuss with your friends</a:t>
            </a:r>
            <a:endParaRPr lang="en-US" sz="2100" dirty="0"/>
          </a:p>
        </p:txBody>
      </p:sp>
      <p:pic>
        <p:nvPicPr>
          <p:cNvPr id="2050" name="Picture 2" descr="D:\WH\lesson_ppt\template\ICON\WH_lesson_ico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571" y="2187334"/>
            <a:ext cx="2044701" cy="18415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0" y="1166"/>
            <a:ext cx="1944291" cy="1296219"/>
            <a:chOff x="0" y="-3"/>
            <a:chExt cx="1944291" cy="1296219"/>
          </a:xfrm>
        </p:grpSpPr>
        <p:sp>
          <p:nvSpPr>
            <p:cNvPr id="9" name="淚滴形 8"/>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grpSp>
        <p:nvGrpSpPr>
          <p:cNvPr id="11" name="群組 10"/>
          <p:cNvGrpSpPr/>
          <p:nvPr/>
        </p:nvGrpSpPr>
        <p:grpSpPr>
          <a:xfrm>
            <a:off x="11954" y="47381"/>
            <a:ext cx="1860329" cy="1296219"/>
            <a:chOff x="0" y="-3"/>
            <a:chExt cx="1860329" cy="1296219"/>
          </a:xfrm>
        </p:grpSpPr>
        <p:sp>
          <p:nvSpPr>
            <p:cNvPr id="12" name="淚滴形 11"/>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3" name="文字方塊 12"/>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2946537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
          <p:cNvSpPr txBox="1"/>
          <p:nvPr/>
        </p:nvSpPr>
        <p:spPr>
          <a:xfrm>
            <a:off x="5400675" y="5993412"/>
            <a:ext cx="8064896" cy="1107996"/>
          </a:xfrm>
          <a:prstGeom prst="rect">
            <a:avLst/>
          </a:prstGeom>
          <a:noFill/>
        </p:spPr>
        <p:txBody>
          <a:bodyPr wrap="square" rtlCol="0">
            <a:spAutoFit/>
          </a:bodyPr>
          <a:lstStyle/>
          <a:p>
            <a:r>
              <a:rPr lang="en-US" sz="6600" b="1" dirty="0" smtClean="0">
                <a:solidFill>
                  <a:schemeClr val="bg1">
                    <a:lumMod val="7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ASSESSMENT</a:t>
            </a:r>
            <a:endParaRPr lang="en-US" sz="6600" b="1" dirty="0">
              <a:solidFill>
                <a:schemeClr val="bg1">
                  <a:lumMod val="7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endParaRPr>
          </a:p>
        </p:txBody>
      </p:sp>
      <p:pic>
        <p:nvPicPr>
          <p:cNvPr id="3074" name="Picture 2" descr="D:\WH\lesson_ppt\template\ICON\WH_lesson_icon-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8104" y="2924944"/>
            <a:ext cx="2337963" cy="2246636"/>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584251" y="2420888"/>
            <a:ext cx="8929389" cy="2943563"/>
          </a:xfrm>
          <a:prstGeom prst="rect">
            <a:avLst/>
          </a:prstGeom>
          <a:noFill/>
        </p:spPr>
        <p:txBody>
          <a:bodyPr wrap="square" rtlCol="0">
            <a:spAutoFit/>
          </a:bodyPr>
          <a:lstStyle/>
          <a:p>
            <a:pPr>
              <a:lnSpc>
                <a:spcPct val="200000"/>
              </a:lnSpc>
            </a:pPr>
            <a:r>
              <a:rPr lang="en-US" altLang="zh-TW" sz="2400" dirty="0"/>
              <a:t>What food is healthy?</a:t>
            </a:r>
            <a:endParaRPr lang="zh-TW" altLang="zh-TW" sz="2400" dirty="0"/>
          </a:p>
          <a:p>
            <a:pPr>
              <a:lnSpc>
                <a:spcPct val="200000"/>
              </a:lnSpc>
            </a:pPr>
            <a:r>
              <a:rPr lang="en-US" altLang="zh-TW" sz="2400" dirty="0"/>
              <a:t>What food is unhealthy?</a:t>
            </a:r>
            <a:endParaRPr lang="zh-TW" altLang="zh-TW" sz="2400" dirty="0"/>
          </a:p>
          <a:p>
            <a:pPr>
              <a:lnSpc>
                <a:spcPct val="200000"/>
              </a:lnSpc>
            </a:pPr>
            <a:r>
              <a:rPr lang="en-US" altLang="zh-TW" sz="2400" dirty="0"/>
              <a:t>Do you like to eat unhealthy food?</a:t>
            </a:r>
            <a:endParaRPr lang="zh-TW" altLang="zh-TW" sz="2400" dirty="0"/>
          </a:p>
          <a:p>
            <a:pPr>
              <a:lnSpc>
                <a:spcPct val="200000"/>
              </a:lnSpc>
            </a:pPr>
            <a:r>
              <a:rPr lang="en-US" altLang="zh-TW" sz="2400" dirty="0"/>
              <a:t>Do you usually eat healthy food?</a:t>
            </a:r>
            <a:endParaRPr lang="zh-TW" altLang="zh-TW" sz="2400" dirty="0"/>
          </a:p>
        </p:txBody>
      </p:sp>
      <p:grpSp>
        <p:nvGrpSpPr>
          <p:cNvPr id="8" name="群組 7"/>
          <p:cNvGrpSpPr/>
          <p:nvPr/>
        </p:nvGrpSpPr>
        <p:grpSpPr>
          <a:xfrm>
            <a:off x="0" y="1166"/>
            <a:ext cx="1944291" cy="1296219"/>
            <a:chOff x="0" y="-3"/>
            <a:chExt cx="1944291" cy="1296219"/>
          </a:xfrm>
        </p:grpSpPr>
        <p:sp>
          <p:nvSpPr>
            <p:cNvPr id="9" name="淚滴形 8"/>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grpSp>
        <p:nvGrpSpPr>
          <p:cNvPr id="11" name="群組 10"/>
          <p:cNvGrpSpPr/>
          <p:nvPr/>
        </p:nvGrpSpPr>
        <p:grpSpPr>
          <a:xfrm>
            <a:off x="11954" y="47381"/>
            <a:ext cx="1860329" cy="1296219"/>
            <a:chOff x="0" y="-3"/>
            <a:chExt cx="1860329" cy="1296219"/>
          </a:xfrm>
        </p:grpSpPr>
        <p:sp>
          <p:nvSpPr>
            <p:cNvPr id="12" name="淚滴形 11"/>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3" name="文字方塊 12"/>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32239694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16200000">
            <a:off x="4195162" y="-1199714"/>
            <a:ext cx="7788168" cy="8327259"/>
          </a:xfrm>
          <a:prstGeom prst="trapezoi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Picture 4" descr="D:\WH\web\ETALKING_LOGO_1-01.png"/>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a:off x="-49569" y="6153150"/>
            <a:ext cx="2895600" cy="7048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p:cNvGrpSpPr/>
          <p:nvPr/>
        </p:nvGrpSpPr>
        <p:grpSpPr>
          <a:xfrm>
            <a:off x="9526" y="1167"/>
            <a:ext cx="1944291" cy="1296219"/>
            <a:chOff x="0" y="-3"/>
            <a:chExt cx="1944291" cy="1296219"/>
          </a:xfrm>
        </p:grpSpPr>
        <p:sp>
          <p:nvSpPr>
            <p:cNvPr id="6" name="淚滴形 5"/>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kern="0">
                <a:solidFill>
                  <a:sysClr val="windowText" lastClr="000000"/>
                </a:solidFill>
              </a:endParaRPr>
            </a:p>
          </p:txBody>
        </p:sp>
        <p:sp>
          <p:nvSpPr>
            <p:cNvPr id="7" name="文字方塊 6"/>
            <p:cNvSpPr txBox="1"/>
            <p:nvPr/>
          </p:nvSpPr>
          <p:spPr>
            <a:xfrm>
              <a:off x="108087" y="240895"/>
              <a:ext cx="1836204" cy="738664"/>
            </a:xfrm>
            <a:prstGeom prst="rect">
              <a:avLst/>
            </a:prstGeom>
            <a:noFill/>
          </p:spPr>
          <p:txBody>
            <a:bodyPr wrap="square" rtlCol="0">
              <a:spAutoFit/>
            </a:bodyPr>
            <a:lstStyle/>
            <a:p>
              <a:r>
                <a:rPr lang="en-US" altLang="zh-TW" sz="1400" kern="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kern="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kern="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kern="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kern="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kern="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grpSp>
        <p:nvGrpSpPr>
          <p:cNvPr id="8" name="群組 7"/>
          <p:cNvGrpSpPr/>
          <p:nvPr/>
        </p:nvGrpSpPr>
        <p:grpSpPr>
          <a:xfrm>
            <a:off x="5065262" y="2186765"/>
            <a:ext cx="6987357" cy="1523602"/>
            <a:chOff x="5065262" y="2186765"/>
            <a:chExt cx="6987357" cy="1523602"/>
          </a:xfrm>
        </p:grpSpPr>
        <p:sp>
          <p:nvSpPr>
            <p:cNvPr id="9" name="Rectangle 1"/>
            <p:cNvSpPr/>
            <p:nvPr/>
          </p:nvSpPr>
          <p:spPr>
            <a:xfrm>
              <a:off x="5065262" y="2186765"/>
              <a:ext cx="6987357" cy="1107996"/>
            </a:xfrm>
            <a:prstGeom prst="rect">
              <a:avLst/>
            </a:prstGeom>
          </p:spPr>
          <p:txBody>
            <a:bodyPr wrap="square">
              <a:spAutoFit/>
            </a:bodyPr>
            <a:lstStyle/>
            <a:p>
              <a:r>
                <a:rPr lang="en-US" sz="6600" b="1" dirty="0" smtClean="0">
                  <a:solidFill>
                    <a:schemeClr val="bg1"/>
                  </a:solidFill>
                  <a:latin typeface="Century Gothic" panose="020B0502020202020204" pitchFamily="34" charset="0"/>
                </a:rPr>
                <a:t>Thank you !</a:t>
              </a:r>
              <a:endParaRPr lang="en-US" sz="6600" dirty="0">
                <a:solidFill>
                  <a:schemeClr val="bg1"/>
                </a:solidFill>
                <a:latin typeface="Century Gothic" panose="020B0502020202020204" pitchFamily="34" charset="0"/>
              </a:endParaRPr>
            </a:p>
          </p:txBody>
        </p:sp>
        <p:sp>
          <p:nvSpPr>
            <p:cNvPr id="10" name="文字方塊 9"/>
            <p:cNvSpPr txBox="1"/>
            <p:nvPr/>
          </p:nvSpPr>
          <p:spPr>
            <a:xfrm>
              <a:off x="5110952" y="3187147"/>
              <a:ext cx="6072700" cy="523220"/>
            </a:xfrm>
            <a:prstGeom prst="rect">
              <a:avLst/>
            </a:prstGeom>
            <a:noFill/>
          </p:spPr>
          <p:txBody>
            <a:bodyPr wrap="square" rtlCol="0">
              <a:spAutoFit/>
            </a:bodyPr>
            <a:lstStyle/>
            <a:p>
              <a:r>
                <a:rPr lang="en-US" altLang="zh-TW" sz="2800" dirty="0" smtClean="0">
                  <a:solidFill>
                    <a:schemeClr val="bg1"/>
                  </a:solidFill>
                  <a:latin typeface="Century Gothic" panose="020B0502020202020204" pitchFamily="34" charset="0"/>
                </a:rPr>
                <a:t>See you tomorrow</a:t>
              </a:r>
              <a:endParaRPr lang="zh-TW" altLang="en-US" sz="2800" dirty="0">
                <a:solidFill>
                  <a:schemeClr val="bg1"/>
                </a:solidFill>
                <a:latin typeface="Century Gothic" panose="020B0502020202020204" pitchFamily="34" charset="0"/>
              </a:endParaRPr>
            </a:p>
          </p:txBody>
        </p:sp>
      </p:grpSp>
      <p:grpSp>
        <p:nvGrpSpPr>
          <p:cNvPr id="11" name="群組 10"/>
          <p:cNvGrpSpPr/>
          <p:nvPr/>
        </p:nvGrpSpPr>
        <p:grpSpPr>
          <a:xfrm>
            <a:off x="2324069" y="3710368"/>
            <a:ext cx="2302153" cy="1922502"/>
            <a:chOff x="2324069" y="3710368"/>
            <a:chExt cx="2302153" cy="1922502"/>
          </a:xfrm>
        </p:grpSpPr>
        <p:sp>
          <p:nvSpPr>
            <p:cNvPr id="12" name="橢圓 11"/>
            <p:cNvSpPr/>
            <p:nvPr/>
          </p:nvSpPr>
          <p:spPr>
            <a:xfrm>
              <a:off x="3224103" y="3981450"/>
              <a:ext cx="1402119" cy="1402119"/>
            </a:xfrm>
            <a:prstGeom prst="ellipse">
              <a:avLst/>
            </a:prstGeom>
            <a:solidFill>
              <a:srgbClr val="F25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p:cNvPicPr>
              <a:picLocks noChangeAspect="1"/>
            </p:cNvPicPr>
            <p:nvPr/>
          </p:nvPicPr>
          <p:blipFill>
            <a:blip r:embed="rId3">
              <a:grayscl/>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324069" y="3710368"/>
              <a:ext cx="2174616" cy="1922502"/>
            </a:xfrm>
            <a:prstGeom prst="rect">
              <a:avLst/>
            </a:prstGeom>
          </p:spPr>
        </p:pic>
      </p:grpSp>
      <p:grpSp>
        <p:nvGrpSpPr>
          <p:cNvPr id="14" name="群組 13"/>
          <p:cNvGrpSpPr/>
          <p:nvPr/>
        </p:nvGrpSpPr>
        <p:grpSpPr>
          <a:xfrm>
            <a:off x="11954" y="47381"/>
            <a:ext cx="1860329" cy="1296219"/>
            <a:chOff x="0" y="-3"/>
            <a:chExt cx="1860329" cy="1296219"/>
          </a:xfrm>
        </p:grpSpPr>
        <p:sp>
          <p:nvSpPr>
            <p:cNvPr id="15" name="淚滴形 14"/>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6" name="文字方塊 15"/>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13164382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53911" y="3789040"/>
            <a:ext cx="3907004" cy="646331"/>
          </a:xfrm>
          <a:prstGeom prst="rect">
            <a:avLst/>
          </a:prstGeom>
          <a:noFill/>
        </p:spPr>
        <p:txBody>
          <a:bodyPr wrap="square" rtlCol="0">
            <a:spAutoFit/>
          </a:bodyPr>
          <a:lstStyle/>
          <a:p>
            <a:pPr algn="ctr"/>
            <a:r>
              <a:rPr lang="en-US" sz="3600" dirty="0" smtClean="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INTRODUCTION </a:t>
            </a:r>
            <a:endParaRPr lang="en-US" sz="3600" dirty="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endParaRPr>
          </a:p>
        </p:txBody>
      </p:sp>
      <p:grpSp>
        <p:nvGrpSpPr>
          <p:cNvPr id="13" name="群組 12"/>
          <p:cNvGrpSpPr/>
          <p:nvPr/>
        </p:nvGrpSpPr>
        <p:grpSpPr>
          <a:xfrm>
            <a:off x="2842726" y="1561681"/>
            <a:ext cx="5669752" cy="2252210"/>
            <a:chOff x="2842726" y="1561681"/>
            <a:chExt cx="5669752" cy="2252210"/>
          </a:xfrm>
        </p:grpSpPr>
        <p:pic>
          <p:nvPicPr>
            <p:cNvPr id="19" name="Picture 3" descr="D:\WH\lesson_ppt\template\ICON\WH_lesson_icon-04.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b="24384"/>
            <a:stretch/>
          </p:blipFill>
          <p:spPr bwMode="auto">
            <a:xfrm>
              <a:off x="2842726" y="1561681"/>
              <a:ext cx="5669752" cy="225221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群組 19"/>
            <p:cNvGrpSpPr/>
            <p:nvPr/>
          </p:nvGrpSpPr>
          <p:grpSpPr>
            <a:xfrm>
              <a:off x="5310096" y="2837250"/>
              <a:ext cx="432048" cy="586978"/>
              <a:chOff x="4427984" y="2625998"/>
              <a:chExt cx="432048" cy="586978"/>
            </a:xfrm>
          </p:grpSpPr>
          <p:sp>
            <p:nvSpPr>
              <p:cNvPr id="21" name="橢圓 20"/>
              <p:cNvSpPr/>
              <p:nvPr/>
            </p:nvSpPr>
            <p:spPr>
              <a:xfrm>
                <a:off x="4496544" y="2625998"/>
                <a:ext cx="298946" cy="29894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橢圓 21"/>
              <p:cNvSpPr/>
              <p:nvPr/>
            </p:nvSpPr>
            <p:spPr>
              <a:xfrm>
                <a:off x="4427984" y="2924944"/>
                <a:ext cx="432048" cy="28803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29" name="TextBox 7"/>
          <p:cNvSpPr txBox="1"/>
          <p:nvPr/>
        </p:nvSpPr>
        <p:spPr>
          <a:xfrm>
            <a:off x="2547073" y="4702263"/>
            <a:ext cx="6120680" cy="738664"/>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dirty="0" smtClean="0">
                <a:solidFill>
                  <a:schemeClr val="tx1">
                    <a:lumMod val="75000"/>
                    <a:lumOff val="25000"/>
                  </a:schemeClr>
                </a:solidFill>
              </a:rPr>
              <a:t>CEF Learning Goal:  </a:t>
            </a:r>
            <a:br>
              <a:rPr lang="en-US" sz="2100" dirty="0" smtClean="0">
                <a:solidFill>
                  <a:schemeClr val="tx1">
                    <a:lumMod val="75000"/>
                    <a:lumOff val="25000"/>
                  </a:schemeClr>
                </a:solidFill>
              </a:rPr>
            </a:br>
            <a:r>
              <a:rPr lang="en-US" sz="2100" dirty="0" smtClean="0">
                <a:solidFill>
                  <a:schemeClr val="tx1">
                    <a:lumMod val="75000"/>
                    <a:lumOff val="25000"/>
                  </a:schemeClr>
                </a:solidFill>
              </a:rPr>
              <a:t>Getting more familiar with </a:t>
            </a:r>
            <a:r>
              <a:rPr lang="en-US" sz="2100" dirty="0">
                <a:solidFill>
                  <a:schemeClr val="tx1">
                    <a:lumMod val="75000"/>
                    <a:lumOff val="25000"/>
                  </a:schemeClr>
                </a:solidFill>
              </a:rPr>
              <a:t>a</a:t>
            </a:r>
            <a:r>
              <a:rPr lang="en-US" altLang="zh-TW" sz="2100" dirty="0" smtClean="0">
                <a:solidFill>
                  <a:schemeClr val="tx1">
                    <a:lumMod val="75000"/>
                    <a:lumOff val="25000"/>
                  </a:schemeClr>
                </a:solidFill>
              </a:rPr>
              <a:t>dverbs </a:t>
            </a:r>
            <a:r>
              <a:rPr lang="en-US" altLang="zh-TW" sz="2100" dirty="0">
                <a:solidFill>
                  <a:schemeClr val="tx1">
                    <a:lumMod val="75000"/>
                    <a:lumOff val="25000"/>
                  </a:schemeClr>
                </a:solidFill>
              </a:rPr>
              <a:t>of frequency</a:t>
            </a:r>
            <a:endParaRPr lang="en-US" sz="2100" dirty="0">
              <a:solidFill>
                <a:schemeClr val="tx1">
                  <a:lumMod val="75000"/>
                  <a:lumOff val="25000"/>
                </a:schemeClr>
              </a:solidFill>
            </a:endParaRPr>
          </a:p>
        </p:txBody>
      </p:sp>
      <p:grpSp>
        <p:nvGrpSpPr>
          <p:cNvPr id="12" name="群組 11"/>
          <p:cNvGrpSpPr/>
          <p:nvPr/>
        </p:nvGrpSpPr>
        <p:grpSpPr>
          <a:xfrm>
            <a:off x="0" y="1166"/>
            <a:ext cx="1944291" cy="1296219"/>
            <a:chOff x="0" y="-3"/>
            <a:chExt cx="1944291" cy="1296219"/>
          </a:xfrm>
        </p:grpSpPr>
        <p:sp>
          <p:nvSpPr>
            <p:cNvPr id="14" name="淚滴形 13"/>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grpSp>
        <p:nvGrpSpPr>
          <p:cNvPr id="15" name="群組 14"/>
          <p:cNvGrpSpPr/>
          <p:nvPr/>
        </p:nvGrpSpPr>
        <p:grpSpPr>
          <a:xfrm>
            <a:off x="11954" y="47381"/>
            <a:ext cx="1860329" cy="1296219"/>
            <a:chOff x="0" y="-3"/>
            <a:chExt cx="1860329" cy="1296219"/>
          </a:xfrm>
        </p:grpSpPr>
        <p:sp>
          <p:nvSpPr>
            <p:cNvPr id="17" name="淚滴形 16"/>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8" name="文字方塊 17"/>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2778310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mages.wisegeek.com/little-girl-and-mom-with-food.jpg"/>
          <p:cNvPicPr>
            <a:picLocks noChangeAspect="1" noChangeArrowheads="1"/>
          </p:cNvPicPr>
          <p:nvPr/>
        </p:nvPicPr>
        <p:blipFill rotWithShape="1">
          <a:blip r:embed="rId2">
            <a:extLst>
              <a:ext uri="{28A0092B-C50C-407E-A947-70E740481C1C}">
                <a14:useLocalDpi xmlns:a14="http://schemas.microsoft.com/office/drawing/2010/main" val="0"/>
              </a:ext>
            </a:extLst>
          </a:blip>
          <a:srcRect r="3407" b="3073"/>
          <a:stretch/>
        </p:blipFill>
        <p:spPr bwMode="auto">
          <a:xfrm>
            <a:off x="5179111" y="790442"/>
            <a:ext cx="5452381" cy="546008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3982" y="784693"/>
            <a:ext cx="5411269" cy="5423461"/>
          </a:xfrm>
          <a:prstGeom prst="rect">
            <a:avLst/>
          </a:prstGeom>
        </p:spPr>
      </p:pic>
      <p:sp>
        <p:nvSpPr>
          <p:cNvPr id="8" name="TextBox 5"/>
          <p:cNvSpPr txBox="1"/>
          <p:nvPr/>
        </p:nvSpPr>
        <p:spPr>
          <a:xfrm>
            <a:off x="324693" y="1567158"/>
            <a:ext cx="4931966" cy="2923877"/>
          </a:xfrm>
          <a:prstGeom prst="rect">
            <a:avLst/>
          </a:prstGeom>
          <a:noFill/>
        </p:spPr>
        <p:txBody>
          <a:bodyPr wrap="square" rtlCol="0">
            <a:spAutoFit/>
          </a:bodyPr>
          <a:lstStyle/>
          <a:p>
            <a:pPr>
              <a:lnSpc>
                <a:spcPct val="200000"/>
              </a:lnSpc>
            </a:pPr>
            <a:r>
              <a:rPr lang="en-US" altLang="zh-TW" sz="2300" dirty="0">
                <a:solidFill>
                  <a:schemeClr val="tx1">
                    <a:lumMod val="50000"/>
                    <a:lumOff val="50000"/>
                  </a:schemeClr>
                </a:solidFill>
              </a:rPr>
              <a:t>We eat food every day. Delicious food makes our day, but terrible food </a:t>
            </a:r>
            <a:r>
              <a:rPr lang="en-US" altLang="zh-TW" sz="2300" dirty="0" smtClean="0">
                <a:solidFill>
                  <a:schemeClr val="tx1">
                    <a:lumMod val="50000"/>
                    <a:lumOff val="50000"/>
                  </a:schemeClr>
                </a:solidFill>
              </a:rPr>
              <a:t>can ruin them. </a:t>
            </a:r>
            <a:r>
              <a:rPr lang="en-US" altLang="zh-TW" sz="2300" dirty="0">
                <a:solidFill>
                  <a:schemeClr val="tx1">
                    <a:lumMod val="50000"/>
                    <a:lumOff val="50000"/>
                  </a:schemeClr>
                </a:solidFill>
              </a:rPr>
              <a:t>In this lesson, we will talk about different kinds of food.</a:t>
            </a:r>
            <a:endParaRPr lang="zh-TW" altLang="zh-TW" sz="2300" dirty="0">
              <a:solidFill>
                <a:schemeClr val="tx1">
                  <a:lumMod val="50000"/>
                  <a:lumOff val="50000"/>
                </a:schemeClr>
              </a:solidFill>
            </a:endParaRPr>
          </a:p>
        </p:txBody>
      </p:sp>
      <p:grpSp>
        <p:nvGrpSpPr>
          <p:cNvPr id="13" name="群組 12"/>
          <p:cNvGrpSpPr/>
          <p:nvPr/>
        </p:nvGrpSpPr>
        <p:grpSpPr>
          <a:xfrm>
            <a:off x="504131" y="5329449"/>
            <a:ext cx="1152127" cy="331799"/>
            <a:chOff x="4860034" y="4725149"/>
            <a:chExt cx="1152127" cy="331799"/>
          </a:xfrm>
        </p:grpSpPr>
        <p:sp>
          <p:nvSpPr>
            <p:cNvPr id="11" name="矩形 10"/>
            <p:cNvSpPr/>
            <p:nvPr/>
          </p:nvSpPr>
          <p:spPr>
            <a:xfrm>
              <a:off x="4860034" y="4725149"/>
              <a:ext cx="1152127" cy="331799"/>
            </a:xfrm>
            <a:prstGeom prst="rect">
              <a:avLst/>
            </a:prstGeom>
            <a:solidFill>
              <a:srgbClr val="00B0F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5076058" y="4741403"/>
              <a:ext cx="864096" cy="307777"/>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rPr>
                <a:t>START</a:t>
              </a:r>
              <a:endParaRPr lang="zh-TW" altLang="en-US" sz="1400" dirty="0">
                <a:solidFill>
                  <a:schemeClr val="bg1"/>
                </a:solidFill>
                <a:latin typeface="Century Gothic" panose="020B0502020202020204" pitchFamily="34" charset="0"/>
              </a:endParaRPr>
            </a:p>
          </p:txBody>
        </p:sp>
      </p:grpSp>
      <p:grpSp>
        <p:nvGrpSpPr>
          <p:cNvPr id="23" name="群組 22"/>
          <p:cNvGrpSpPr/>
          <p:nvPr/>
        </p:nvGrpSpPr>
        <p:grpSpPr>
          <a:xfrm>
            <a:off x="5040560" y="533143"/>
            <a:ext cx="5904731" cy="6036108"/>
            <a:chOff x="4896619" y="533143"/>
            <a:chExt cx="5904731" cy="6036108"/>
          </a:xfrm>
        </p:grpSpPr>
        <p:grpSp>
          <p:nvGrpSpPr>
            <p:cNvPr id="6" name="群組 5"/>
            <p:cNvGrpSpPr/>
            <p:nvPr/>
          </p:nvGrpSpPr>
          <p:grpSpPr>
            <a:xfrm>
              <a:off x="4896619" y="622245"/>
              <a:ext cx="5735297" cy="5700659"/>
              <a:chOff x="5448057" y="1211947"/>
              <a:chExt cx="4548780" cy="4521309"/>
            </a:xfrm>
          </p:grpSpPr>
          <p:sp>
            <p:nvSpPr>
              <p:cNvPr id="4" name="橢圓 3"/>
              <p:cNvSpPr/>
              <p:nvPr/>
            </p:nvSpPr>
            <p:spPr>
              <a:xfrm>
                <a:off x="5448057" y="1256799"/>
                <a:ext cx="4476457" cy="4476457"/>
              </a:xfrm>
              <a:prstGeom prst="ellipse">
                <a:avLst/>
              </a:prstGeom>
              <a:noFill/>
              <a:ln w="241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直角三角形 4"/>
              <p:cNvSpPr/>
              <p:nvPr/>
            </p:nvSpPr>
            <p:spPr>
              <a:xfrm>
                <a:off x="5448057" y="4321337"/>
                <a:ext cx="1464786" cy="141191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直角三角形 18"/>
              <p:cNvSpPr/>
              <p:nvPr/>
            </p:nvSpPr>
            <p:spPr>
              <a:xfrm rot="5400000">
                <a:off x="5481964" y="1234100"/>
                <a:ext cx="1498859" cy="145455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直角三角形 19"/>
              <p:cNvSpPr/>
              <p:nvPr/>
            </p:nvSpPr>
            <p:spPr>
              <a:xfrm rot="10800000">
                <a:off x="8532051" y="1340788"/>
                <a:ext cx="1464786" cy="141191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直角三角形 20"/>
              <p:cNvSpPr/>
              <p:nvPr/>
            </p:nvSpPr>
            <p:spPr>
              <a:xfrm rot="16200000">
                <a:off x="8517584" y="4305748"/>
                <a:ext cx="1393804" cy="141191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0" name="直線接點 9"/>
            <p:cNvCxnSpPr/>
            <p:nvPr/>
          </p:nvCxnSpPr>
          <p:spPr>
            <a:xfrm>
              <a:off x="5035171" y="2420888"/>
              <a:ext cx="576617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5035171" y="4581128"/>
              <a:ext cx="576617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6743484" y="678796"/>
              <a:ext cx="0" cy="58904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8785051" y="533143"/>
              <a:ext cx="0" cy="589045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文字方塊 21"/>
          <p:cNvSpPr txBox="1"/>
          <p:nvPr/>
        </p:nvSpPr>
        <p:spPr>
          <a:xfrm>
            <a:off x="6264771" y="6399974"/>
            <a:ext cx="4176464"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grpSp>
        <p:nvGrpSpPr>
          <p:cNvPr id="30" name="群組 29"/>
          <p:cNvGrpSpPr/>
          <p:nvPr/>
        </p:nvGrpSpPr>
        <p:grpSpPr>
          <a:xfrm>
            <a:off x="0" y="1166"/>
            <a:ext cx="1944291" cy="1296219"/>
            <a:chOff x="0" y="-3"/>
            <a:chExt cx="1944291" cy="1296219"/>
          </a:xfrm>
        </p:grpSpPr>
        <p:sp>
          <p:nvSpPr>
            <p:cNvPr id="31" name="淚滴形 30"/>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grpSp>
        <p:nvGrpSpPr>
          <p:cNvPr id="24" name="群組 23"/>
          <p:cNvGrpSpPr/>
          <p:nvPr/>
        </p:nvGrpSpPr>
        <p:grpSpPr>
          <a:xfrm>
            <a:off x="11954" y="47381"/>
            <a:ext cx="1860329" cy="1296219"/>
            <a:chOff x="0" y="-3"/>
            <a:chExt cx="1860329" cy="1296219"/>
          </a:xfrm>
        </p:grpSpPr>
        <p:sp>
          <p:nvSpPr>
            <p:cNvPr id="27" name="淚滴形 26"/>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29" name="文字方塊 28"/>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2594029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04533" y="3645024"/>
            <a:ext cx="4176462" cy="646331"/>
          </a:xfrm>
          <a:prstGeom prst="rect">
            <a:avLst/>
          </a:prstGeom>
          <a:noFill/>
        </p:spPr>
        <p:txBody>
          <a:bodyPr wrap="square" rtlCol="0">
            <a:spAutoFit/>
          </a:bodyPr>
          <a:lstStyle/>
          <a:p>
            <a:r>
              <a:rPr lang="en-US" sz="3600" spc="600" dirty="0" smtClean="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WARM-UP </a:t>
            </a:r>
            <a:endParaRPr lang="en-US" sz="3600" spc="600" dirty="0">
              <a:solidFill>
                <a:schemeClr val="tx1">
                  <a:lumMod val="85000"/>
                  <a:lumOff val="1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endParaRPr>
          </a:p>
        </p:txBody>
      </p:sp>
      <p:sp>
        <p:nvSpPr>
          <p:cNvPr id="7" name="TextBox 7"/>
          <p:cNvSpPr txBox="1"/>
          <p:nvPr/>
        </p:nvSpPr>
        <p:spPr>
          <a:xfrm>
            <a:off x="1949467" y="4219092"/>
            <a:ext cx="6912768" cy="1294522"/>
          </a:xfrm>
          <a:prstGeom prst="rect">
            <a:avLst/>
          </a:prstGeom>
          <a:noFill/>
        </p:spPr>
        <p:txBody>
          <a:bodyPr wrap="square" rtlCol="0">
            <a:spAutoFit/>
          </a:bodyPr>
          <a:lstStyle/>
          <a:p>
            <a:pPr algn="ctr">
              <a:lnSpc>
                <a:spcPct val="200000"/>
              </a:lnSpc>
            </a:pPr>
            <a:r>
              <a:rPr lang="en-US" altLang="zh-TW" sz="2100" dirty="0"/>
              <a:t>What do you like to eat in the morning?</a:t>
            </a:r>
          </a:p>
          <a:p>
            <a:pPr algn="ctr">
              <a:lnSpc>
                <a:spcPct val="200000"/>
              </a:lnSpc>
            </a:pPr>
            <a:r>
              <a:rPr lang="en-US" altLang="zh-TW" sz="2100" dirty="0"/>
              <a:t>What do you usually eat for lunch?</a:t>
            </a:r>
          </a:p>
        </p:txBody>
      </p:sp>
      <p:pic>
        <p:nvPicPr>
          <p:cNvPr id="1026" name="Picture 2" descr="D:\WH\lesson_ppt\template\ICON\WH_lesson_icon-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0948" y="2322722"/>
            <a:ext cx="1429807" cy="132230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0" y="1166"/>
            <a:ext cx="1944291" cy="1296219"/>
            <a:chOff x="0" y="-3"/>
            <a:chExt cx="1944291" cy="1296219"/>
          </a:xfrm>
        </p:grpSpPr>
        <p:sp>
          <p:nvSpPr>
            <p:cNvPr id="9" name="淚滴形 8"/>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grpSp>
        <p:nvGrpSpPr>
          <p:cNvPr id="11" name="群組 10"/>
          <p:cNvGrpSpPr/>
          <p:nvPr/>
        </p:nvGrpSpPr>
        <p:grpSpPr>
          <a:xfrm>
            <a:off x="11954" y="47381"/>
            <a:ext cx="1860329" cy="1296219"/>
            <a:chOff x="0" y="-3"/>
            <a:chExt cx="1860329" cy="1296219"/>
          </a:xfrm>
        </p:grpSpPr>
        <p:sp>
          <p:nvSpPr>
            <p:cNvPr id="12" name="淚滴形 11"/>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3" name="文字方塊 12"/>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205996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28468" y="3522409"/>
            <a:ext cx="4536502" cy="646331"/>
          </a:xfrm>
          <a:prstGeom prst="rect">
            <a:avLst/>
          </a:prstGeom>
          <a:noFill/>
        </p:spPr>
        <p:txBody>
          <a:bodyPr wrap="square" rtlCol="0">
            <a:spAutoFit/>
          </a:bodyPr>
          <a:lstStyle/>
          <a:p>
            <a:r>
              <a:rPr lang="en-US" sz="3600" dirty="0" smtClean="0">
                <a:solidFill>
                  <a:schemeClr val="tx1">
                    <a:lumMod val="75000"/>
                    <a:lumOff val="2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rPr>
              <a:t>GETTING STARTED </a:t>
            </a:r>
            <a:endParaRPr lang="en-US" sz="3600" dirty="0">
              <a:solidFill>
                <a:schemeClr val="tx1">
                  <a:lumMod val="75000"/>
                  <a:lumOff val="25000"/>
                </a:schemeClr>
              </a:solidFill>
              <a:latin typeface="Malgun Gothic Semilight" panose="020B0502040204020203" pitchFamily="34" charset="-120"/>
              <a:ea typeface="Malgun Gothic Semilight" panose="020B0502040204020203" pitchFamily="34" charset="-120"/>
              <a:cs typeface="Malgun Gothic Semilight" panose="020B0502040204020203" pitchFamily="34" charset="-120"/>
            </a:endParaRPr>
          </a:p>
        </p:txBody>
      </p:sp>
      <p:grpSp>
        <p:nvGrpSpPr>
          <p:cNvPr id="6" name="群組 5"/>
          <p:cNvGrpSpPr/>
          <p:nvPr/>
        </p:nvGrpSpPr>
        <p:grpSpPr>
          <a:xfrm>
            <a:off x="4983981" y="2276872"/>
            <a:ext cx="1136774" cy="1136774"/>
            <a:chOff x="4017718" y="2237616"/>
            <a:chExt cx="1407408" cy="1407408"/>
          </a:xfrm>
        </p:grpSpPr>
        <p:sp>
          <p:nvSpPr>
            <p:cNvPr id="7" name="橢圓 6"/>
            <p:cNvSpPr/>
            <p:nvPr/>
          </p:nvSpPr>
          <p:spPr>
            <a:xfrm>
              <a:off x="4017718" y="2237616"/>
              <a:ext cx="1407408" cy="140740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Picture 8" descr="start-icon.png"/>
            <p:cNvPicPr>
              <a:picLocks noChangeAspect="1"/>
            </p:cNvPicPr>
            <p:nvPr/>
          </p:nvPicPr>
          <p:blipFill rotWithShape="1">
            <a:blip r:embed="rId2" cstate="print">
              <a:extLst>
                <a:ext uri="{28A0092B-C50C-407E-A947-70E740481C1C}">
                  <a14:useLocalDpi xmlns:a14="http://schemas.microsoft.com/office/drawing/2010/main" val="0"/>
                </a:ext>
              </a:extLst>
            </a:blip>
            <a:srcRect b="18461"/>
            <a:stretch/>
          </p:blipFill>
          <p:spPr>
            <a:xfrm>
              <a:off x="4108523" y="2390014"/>
              <a:ext cx="1225798" cy="999506"/>
            </a:xfrm>
            <a:prstGeom prst="rect">
              <a:avLst/>
            </a:prstGeom>
          </p:spPr>
        </p:pic>
      </p:grpSp>
      <p:sp>
        <p:nvSpPr>
          <p:cNvPr id="9" name="Rectangle 6"/>
          <p:cNvSpPr/>
          <p:nvPr/>
        </p:nvSpPr>
        <p:spPr>
          <a:xfrm>
            <a:off x="873646" y="4110171"/>
            <a:ext cx="8928992" cy="1143070"/>
          </a:xfrm>
          <a:prstGeom prst="rect">
            <a:avLst/>
          </a:prstGeom>
        </p:spPr>
        <p:txBody>
          <a:bodyPr wrap="square">
            <a:spAutoFit/>
          </a:bodyPr>
          <a:lstStyle/>
          <a:p>
            <a:pPr algn="ctr">
              <a:lnSpc>
                <a:spcPct val="150000"/>
              </a:lnSpc>
            </a:pPr>
            <a:r>
              <a:rPr lang="en-US" altLang="zh-TW" sz="2400" dirty="0"/>
              <a:t>Do you drink coffee in the morning?</a:t>
            </a:r>
          </a:p>
          <a:p>
            <a:pPr algn="ctr">
              <a:lnSpc>
                <a:spcPct val="150000"/>
              </a:lnSpc>
            </a:pPr>
            <a:r>
              <a:rPr lang="en-US" altLang="zh-TW" sz="2400" dirty="0"/>
              <a:t>Are you a vegetarian?</a:t>
            </a:r>
          </a:p>
        </p:txBody>
      </p:sp>
      <p:grpSp>
        <p:nvGrpSpPr>
          <p:cNvPr id="10" name="群組 9"/>
          <p:cNvGrpSpPr/>
          <p:nvPr/>
        </p:nvGrpSpPr>
        <p:grpSpPr>
          <a:xfrm>
            <a:off x="0" y="1166"/>
            <a:ext cx="1944291" cy="1296219"/>
            <a:chOff x="0" y="-3"/>
            <a:chExt cx="1944291" cy="1296219"/>
          </a:xfrm>
        </p:grpSpPr>
        <p:sp>
          <p:nvSpPr>
            <p:cNvPr id="11" name="淚滴形 10"/>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grpSp>
        <p:nvGrpSpPr>
          <p:cNvPr id="13" name="群組 12"/>
          <p:cNvGrpSpPr/>
          <p:nvPr/>
        </p:nvGrpSpPr>
        <p:grpSpPr>
          <a:xfrm>
            <a:off x="11954" y="47381"/>
            <a:ext cx="1860329" cy="1296219"/>
            <a:chOff x="0" y="-3"/>
            <a:chExt cx="1860329" cy="1296219"/>
          </a:xfrm>
        </p:grpSpPr>
        <p:sp>
          <p:nvSpPr>
            <p:cNvPr id="14" name="淚滴形 13"/>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5" name="文字方塊 14"/>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grpSp>
        <p:nvGrpSpPr>
          <p:cNvPr id="16" name="群組 15"/>
          <p:cNvGrpSpPr/>
          <p:nvPr/>
        </p:nvGrpSpPr>
        <p:grpSpPr>
          <a:xfrm>
            <a:off x="49529" y="47380"/>
            <a:ext cx="1860329" cy="1296219"/>
            <a:chOff x="0" y="-3"/>
            <a:chExt cx="1860329" cy="1296219"/>
          </a:xfrm>
        </p:grpSpPr>
        <p:sp>
          <p:nvSpPr>
            <p:cNvPr id="17" name="淚滴形 16"/>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8" name="文字方塊 17"/>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872499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 y="4573044"/>
            <a:ext cx="10801351" cy="19442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l="10771" r="16972"/>
          <a:stretch/>
        </p:blipFill>
        <p:spPr>
          <a:xfrm>
            <a:off x="2869383" y="4443975"/>
            <a:ext cx="2341392" cy="2186757"/>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t="16401" b="26900"/>
          <a:stretch/>
        </p:blipFill>
        <p:spPr>
          <a:xfrm>
            <a:off x="277812" y="4456088"/>
            <a:ext cx="2233929" cy="2174645"/>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9890" t="18500" r="8000" b="19550"/>
          <a:stretch/>
        </p:blipFill>
        <p:spPr>
          <a:xfrm>
            <a:off x="8054677" y="4420944"/>
            <a:ext cx="2305929" cy="224841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3652" r="15990"/>
          <a:stretch/>
        </p:blipFill>
        <p:spPr>
          <a:xfrm>
            <a:off x="5604158" y="4444875"/>
            <a:ext cx="2173163" cy="2185859"/>
          </a:xfrm>
          <a:prstGeom prst="rect">
            <a:avLst/>
          </a:prstGeom>
        </p:spPr>
      </p:pic>
      <p:sp>
        <p:nvSpPr>
          <p:cNvPr id="8" name="TextBox 5"/>
          <p:cNvSpPr txBox="1"/>
          <p:nvPr/>
        </p:nvSpPr>
        <p:spPr>
          <a:xfrm>
            <a:off x="1850274" y="697801"/>
            <a:ext cx="7802388" cy="2677656"/>
          </a:xfrm>
          <a:prstGeom prst="rect">
            <a:avLst/>
          </a:prstGeom>
          <a:noFill/>
        </p:spPr>
        <p:txBody>
          <a:bodyPr wrap="square" rtlCol="0">
            <a:spAutoFit/>
          </a:bodyPr>
          <a:lstStyle/>
          <a:p>
            <a:pPr>
              <a:lnSpc>
                <a:spcPct val="200000"/>
              </a:lnSpc>
            </a:pPr>
            <a:r>
              <a:rPr lang="en-US" altLang="zh-TW" sz="2400" dirty="0"/>
              <a:t>Here </a:t>
            </a:r>
            <a:r>
              <a:rPr lang="en-US" altLang="zh-TW" sz="2400" dirty="0" smtClean="0"/>
              <a:t>are </a:t>
            </a:r>
            <a:r>
              <a:rPr lang="en-US" altLang="zh-TW" sz="2400" dirty="0"/>
              <a:t>some food that you might eat in your daily meals</a:t>
            </a:r>
            <a:r>
              <a:rPr lang="en-US" altLang="zh-TW" sz="2400" dirty="0" smtClean="0"/>
              <a:t>:</a:t>
            </a:r>
          </a:p>
          <a:p>
            <a:pPr>
              <a:lnSpc>
                <a:spcPct val="200000"/>
              </a:lnSpc>
            </a:pPr>
            <a:r>
              <a:rPr lang="en-US" altLang="zh-TW" sz="2400" i="1" dirty="0"/>
              <a:t>I like to eat </a:t>
            </a:r>
            <a:r>
              <a:rPr lang="en-US" altLang="zh-TW" sz="2400" i="1" dirty="0" smtClean="0"/>
              <a:t>fruits </a:t>
            </a:r>
            <a:r>
              <a:rPr lang="en-US" altLang="zh-TW" sz="2400" i="1" dirty="0"/>
              <a:t>for breakfast.</a:t>
            </a:r>
            <a:endParaRPr lang="zh-TW" altLang="zh-TW" sz="2400" i="1" dirty="0"/>
          </a:p>
          <a:p>
            <a:pPr>
              <a:lnSpc>
                <a:spcPct val="200000"/>
              </a:lnSpc>
            </a:pPr>
            <a:r>
              <a:rPr lang="en-US" altLang="zh-TW" sz="2400" i="1" dirty="0" smtClean="0"/>
              <a:t>Joshua</a:t>
            </a:r>
            <a:r>
              <a:rPr lang="en-US" altLang="zh-TW" sz="2400" i="1" dirty="0" smtClean="0"/>
              <a:t> </a:t>
            </a:r>
            <a:r>
              <a:rPr lang="en-US" altLang="zh-TW" sz="2400" i="1" dirty="0"/>
              <a:t>likes juice.</a:t>
            </a:r>
            <a:endParaRPr lang="zh-TW" altLang="zh-TW" sz="2400" i="1" dirty="0"/>
          </a:p>
          <a:p>
            <a:endParaRPr lang="zh-TW" altLang="zh-TW" sz="2400" dirty="0"/>
          </a:p>
        </p:txBody>
      </p:sp>
      <p:sp>
        <p:nvSpPr>
          <p:cNvPr id="9" name="文字方塊 8"/>
          <p:cNvSpPr txBox="1"/>
          <p:nvPr/>
        </p:nvSpPr>
        <p:spPr>
          <a:xfrm>
            <a:off x="4731713" y="270292"/>
            <a:ext cx="2039511" cy="523220"/>
          </a:xfrm>
          <a:prstGeom prst="rect">
            <a:avLst/>
          </a:prstGeom>
          <a:noFill/>
        </p:spPr>
        <p:txBody>
          <a:bodyPr wrap="square" rtlCol="0">
            <a:spAutoFit/>
          </a:bodyPr>
          <a:lstStyle/>
          <a:p>
            <a:r>
              <a:rPr lang="en-US" altLang="zh-TW" sz="2800" dirty="0" smtClean="0">
                <a:solidFill>
                  <a:srgbClr val="00B0F0"/>
                </a:solidFill>
                <a:latin typeface="Century Gothic" panose="020B0502020202020204" pitchFamily="34" charset="0"/>
              </a:rPr>
              <a:t>01 Food</a:t>
            </a:r>
            <a:endParaRPr lang="zh-TW" altLang="zh-TW" sz="2800" dirty="0">
              <a:solidFill>
                <a:srgbClr val="00B0F0"/>
              </a:solidFill>
              <a:latin typeface="Century Gothic" panose="020B0502020202020204" pitchFamily="34" charset="0"/>
            </a:endParaRPr>
          </a:p>
        </p:txBody>
      </p:sp>
      <p:sp>
        <p:nvSpPr>
          <p:cNvPr id="2" name="AutoShape 2" descr="https://www.alabamacu.com/var/site/storage/images/acu-home/community/recent-news/using-credit-cards-wisely/61479-1-eng-US/Using-Credit-Cards-Wisely.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3" name="文字方塊 2"/>
          <p:cNvSpPr txBox="1"/>
          <p:nvPr/>
        </p:nvSpPr>
        <p:spPr>
          <a:xfrm>
            <a:off x="8769950" y="3537379"/>
            <a:ext cx="1152128" cy="1107996"/>
          </a:xfrm>
          <a:prstGeom prst="rect">
            <a:avLst/>
          </a:prstGeom>
          <a:noFill/>
        </p:spPr>
        <p:txBody>
          <a:bodyPr wrap="square" rtlCol="0">
            <a:spAutoFit/>
          </a:bodyPr>
          <a:lstStyle>
            <a:defPPr>
              <a:defRPr lang="zh-TW"/>
            </a:defPPr>
            <a:lvl1pPr>
              <a:defRPr sz="2200" b="1">
                <a:solidFill>
                  <a:srgbClr val="00B0F0"/>
                </a:solidFill>
              </a:defRPr>
            </a:lvl1pPr>
          </a:lstStyle>
          <a:p>
            <a:r>
              <a:rPr lang="en-US" altLang="zh-TW" dirty="0"/>
              <a:t>Fruit</a:t>
            </a:r>
          </a:p>
          <a:p>
            <a:r>
              <a:rPr lang="en-US" altLang="zh-TW" dirty="0"/>
              <a:t>Eggs</a:t>
            </a:r>
          </a:p>
          <a:p>
            <a:endParaRPr lang="zh-TW" altLang="zh-TW" dirty="0"/>
          </a:p>
        </p:txBody>
      </p:sp>
      <p:sp>
        <p:nvSpPr>
          <p:cNvPr id="4" name="文字方塊 3"/>
          <p:cNvSpPr txBox="1"/>
          <p:nvPr/>
        </p:nvSpPr>
        <p:spPr>
          <a:xfrm>
            <a:off x="942666" y="3469372"/>
            <a:ext cx="2736304" cy="769441"/>
          </a:xfrm>
          <a:prstGeom prst="rect">
            <a:avLst/>
          </a:prstGeom>
          <a:noFill/>
        </p:spPr>
        <p:txBody>
          <a:bodyPr wrap="square" rtlCol="0">
            <a:spAutoFit/>
          </a:bodyPr>
          <a:lstStyle>
            <a:defPPr>
              <a:defRPr lang="zh-TW"/>
            </a:defPPr>
            <a:lvl1pPr>
              <a:defRPr sz="2200" b="1">
                <a:solidFill>
                  <a:srgbClr val="00B0F0"/>
                </a:solidFill>
              </a:defRPr>
            </a:lvl1pPr>
          </a:lstStyle>
          <a:p>
            <a:r>
              <a:rPr lang="en-US" altLang="zh-TW" dirty="0"/>
              <a:t>Noodles</a:t>
            </a:r>
          </a:p>
          <a:p>
            <a:r>
              <a:rPr lang="en-US" altLang="zh-TW" dirty="0"/>
              <a:t>Rice</a:t>
            </a:r>
          </a:p>
        </p:txBody>
      </p:sp>
      <p:sp>
        <p:nvSpPr>
          <p:cNvPr id="5" name="文字方塊 4"/>
          <p:cNvSpPr txBox="1"/>
          <p:nvPr/>
        </p:nvSpPr>
        <p:spPr>
          <a:xfrm>
            <a:off x="3296017" y="3524996"/>
            <a:ext cx="2499390" cy="769441"/>
          </a:xfrm>
          <a:prstGeom prst="rect">
            <a:avLst/>
          </a:prstGeom>
          <a:noFill/>
        </p:spPr>
        <p:txBody>
          <a:bodyPr wrap="square" rtlCol="0">
            <a:spAutoFit/>
          </a:bodyPr>
          <a:lstStyle>
            <a:defPPr>
              <a:defRPr lang="zh-TW"/>
            </a:defPPr>
            <a:lvl1pPr>
              <a:defRPr sz="2200" b="1">
                <a:solidFill>
                  <a:srgbClr val="00B0F0"/>
                </a:solidFill>
              </a:defRPr>
            </a:lvl1pPr>
          </a:lstStyle>
          <a:p>
            <a:r>
              <a:rPr lang="en-US" altLang="zh-TW" dirty="0"/>
              <a:t>Bread</a:t>
            </a:r>
          </a:p>
          <a:p>
            <a:r>
              <a:rPr lang="en-US" altLang="zh-TW" dirty="0"/>
              <a:t>Vegetables</a:t>
            </a:r>
          </a:p>
        </p:txBody>
      </p:sp>
      <p:sp>
        <p:nvSpPr>
          <p:cNvPr id="6" name="文字方塊 5"/>
          <p:cNvSpPr txBox="1"/>
          <p:nvPr/>
        </p:nvSpPr>
        <p:spPr>
          <a:xfrm>
            <a:off x="5991692" y="3518172"/>
            <a:ext cx="1800200" cy="769441"/>
          </a:xfrm>
          <a:prstGeom prst="rect">
            <a:avLst/>
          </a:prstGeom>
          <a:noFill/>
        </p:spPr>
        <p:txBody>
          <a:bodyPr wrap="square" rtlCol="0">
            <a:spAutoFit/>
          </a:bodyPr>
          <a:lstStyle>
            <a:defPPr>
              <a:defRPr lang="zh-TW"/>
            </a:defPPr>
            <a:lvl1pPr>
              <a:defRPr sz="2200" b="1">
                <a:solidFill>
                  <a:srgbClr val="00B0F0"/>
                </a:solidFill>
              </a:defRPr>
            </a:lvl1pPr>
          </a:lstStyle>
          <a:p>
            <a:r>
              <a:rPr lang="en-US" altLang="zh-TW" dirty="0"/>
              <a:t>Chicken</a:t>
            </a:r>
          </a:p>
          <a:p>
            <a:r>
              <a:rPr lang="en-US" altLang="zh-TW" dirty="0"/>
              <a:t>Fish</a:t>
            </a:r>
          </a:p>
        </p:txBody>
      </p:sp>
      <p:grpSp>
        <p:nvGrpSpPr>
          <p:cNvPr id="17" name="群組 16"/>
          <p:cNvGrpSpPr/>
          <p:nvPr/>
        </p:nvGrpSpPr>
        <p:grpSpPr>
          <a:xfrm>
            <a:off x="0" y="1166"/>
            <a:ext cx="1944291" cy="1296219"/>
            <a:chOff x="0" y="-3"/>
            <a:chExt cx="1944291" cy="1296219"/>
          </a:xfrm>
        </p:grpSpPr>
        <p:sp>
          <p:nvSpPr>
            <p:cNvPr id="18" name="淚滴形 17"/>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20" name="文字方塊 19"/>
          <p:cNvSpPr txBox="1"/>
          <p:nvPr/>
        </p:nvSpPr>
        <p:spPr>
          <a:xfrm>
            <a:off x="8054678" y="6182101"/>
            <a:ext cx="2180869"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sp>
        <p:nvSpPr>
          <p:cNvPr id="21" name="文字方塊 20"/>
          <p:cNvSpPr txBox="1"/>
          <p:nvPr/>
        </p:nvSpPr>
        <p:spPr>
          <a:xfrm>
            <a:off x="5611023" y="6182101"/>
            <a:ext cx="2180869"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sp>
        <p:nvSpPr>
          <p:cNvPr id="22" name="文字方塊 21"/>
          <p:cNvSpPr txBox="1"/>
          <p:nvPr/>
        </p:nvSpPr>
        <p:spPr>
          <a:xfrm>
            <a:off x="2883589" y="6182101"/>
            <a:ext cx="2180869"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sp>
        <p:nvSpPr>
          <p:cNvPr id="23" name="文字方塊 22"/>
          <p:cNvSpPr txBox="1"/>
          <p:nvPr/>
        </p:nvSpPr>
        <p:spPr>
          <a:xfrm>
            <a:off x="282278" y="6182101"/>
            <a:ext cx="2180869"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grpSp>
        <p:nvGrpSpPr>
          <p:cNvPr id="24" name="群組 23"/>
          <p:cNvGrpSpPr/>
          <p:nvPr/>
        </p:nvGrpSpPr>
        <p:grpSpPr>
          <a:xfrm>
            <a:off x="11954" y="47381"/>
            <a:ext cx="1860329" cy="1296219"/>
            <a:chOff x="0" y="-3"/>
            <a:chExt cx="1860329" cy="1296219"/>
          </a:xfrm>
        </p:grpSpPr>
        <p:sp>
          <p:nvSpPr>
            <p:cNvPr id="25" name="淚滴形 24"/>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26" name="文字方塊 25"/>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1001728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p:cNvSpPr txBox="1"/>
          <p:nvPr/>
        </p:nvSpPr>
        <p:spPr>
          <a:xfrm>
            <a:off x="5310665" y="6577765"/>
            <a:ext cx="3456384" cy="33855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a:p>
            <a:endParaRPr lang="zh-TW" altLang="en-US" sz="800" dirty="0">
              <a:solidFill>
                <a:schemeClr val="bg1">
                  <a:lumMod val="65000"/>
                </a:schemeClr>
              </a:solidFill>
              <a:latin typeface="Century Gothic" panose="020B0502020202020204" pitchFamily="34" charset="0"/>
            </a:endParaRPr>
          </a:p>
        </p:txBody>
      </p:sp>
      <p:sp>
        <p:nvSpPr>
          <p:cNvPr id="13" name="矩形 12"/>
          <p:cNvSpPr/>
          <p:nvPr/>
        </p:nvSpPr>
        <p:spPr>
          <a:xfrm>
            <a:off x="6925259" y="1672857"/>
            <a:ext cx="3155936" cy="518514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6840836" y="4346440"/>
            <a:ext cx="2952326" cy="219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6840836" y="1916178"/>
            <a:ext cx="2952326" cy="219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TextBox 10"/>
          <p:cNvSpPr txBox="1"/>
          <p:nvPr/>
        </p:nvSpPr>
        <p:spPr>
          <a:xfrm>
            <a:off x="1015751" y="1932901"/>
            <a:ext cx="5612139" cy="3477875"/>
          </a:xfrm>
          <a:prstGeom prst="rect">
            <a:avLst/>
          </a:prstGeom>
          <a:noFill/>
        </p:spPr>
        <p:txBody>
          <a:bodyPr wrap="square" rtlCol="0">
            <a:spAutoFit/>
          </a:bodyPr>
          <a:lstStyle>
            <a:defPPr>
              <a:defRPr lang="zh-TW"/>
            </a:defPPr>
            <a:lvl1pPr>
              <a:lnSpc>
                <a:spcPct val="200000"/>
              </a:lnSpc>
              <a:defRPr sz="2200"/>
            </a:lvl1pPr>
          </a:lstStyle>
          <a:p>
            <a:r>
              <a:rPr lang="en-US" altLang="zh-TW" dirty="0"/>
              <a:t>What do you like to eat for breakfast?</a:t>
            </a:r>
            <a:endParaRPr lang="zh-TW" altLang="zh-TW" dirty="0"/>
          </a:p>
          <a:p>
            <a:endParaRPr lang="en-US" altLang="zh-TW" dirty="0" smtClean="0"/>
          </a:p>
          <a:p>
            <a:endParaRPr lang="en-US" altLang="zh-TW" dirty="0"/>
          </a:p>
          <a:p>
            <a:endParaRPr lang="en-US" altLang="zh-TW" dirty="0" smtClean="0"/>
          </a:p>
          <a:p>
            <a:r>
              <a:rPr lang="en-US" altLang="zh-TW" dirty="0" smtClean="0"/>
              <a:t>What </a:t>
            </a:r>
            <a:r>
              <a:rPr lang="en-US" altLang="zh-TW" dirty="0"/>
              <a:t>about for lunch and dinner?</a:t>
            </a:r>
            <a:endParaRPr lang="zh-TW" altLang="zh-TW" dirty="0"/>
          </a:p>
        </p:txBody>
      </p:sp>
      <p:grpSp>
        <p:nvGrpSpPr>
          <p:cNvPr id="42" name="群組 41"/>
          <p:cNvGrpSpPr/>
          <p:nvPr/>
        </p:nvGrpSpPr>
        <p:grpSpPr>
          <a:xfrm>
            <a:off x="0" y="1166"/>
            <a:ext cx="1944291" cy="1296219"/>
            <a:chOff x="0" y="-3"/>
            <a:chExt cx="1944291" cy="1296219"/>
          </a:xfrm>
        </p:grpSpPr>
        <p:sp>
          <p:nvSpPr>
            <p:cNvPr id="43" name="淚滴形 42"/>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文字方塊 43"/>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26" name="文字方塊 25"/>
          <p:cNvSpPr txBox="1"/>
          <p:nvPr/>
        </p:nvSpPr>
        <p:spPr>
          <a:xfrm>
            <a:off x="4176539" y="242064"/>
            <a:ext cx="3096344" cy="523220"/>
          </a:xfrm>
          <a:prstGeom prst="rect">
            <a:avLst/>
          </a:prstGeom>
          <a:noFill/>
        </p:spPr>
        <p:txBody>
          <a:bodyPr wrap="square" rtlCol="0">
            <a:spAutoFit/>
          </a:bodyPr>
          <a:lstStyle/>
          <a:p>
            <a:r>
              <a:rPr lang="en-US" altLang="zh-TW" sz="2800" dirty="0" smtClean="0">
                <a:solidFill>
                  <a:srgbClr val="00B0F0"/>
                </a:solidFill>
                <a:latin typeface="Century Gothic" panose="020B0502020202020204" pitchFamily="34" charset="0"/>
              </a:rPr>
              <a:t>01 </a:t>
            </a:r>
            <a:r>
              <a:rPr lang="en-US" altLang="zh-TW" sz="2800" dirty="0" smtClean="0">
                <a:solidFill>
                  <a:srgbClr val="00B0F0"/>
                </a:solidFill>
                <a:latin typeface="Century Gothic" panose="020B0502020202020204" pitchFamily="34" charset="0"/>
              </a:rPr>
              <a:t>Food</a:t>
            </a:r>
            <a:endParaRPr lang="zh-TW" altLang="zh-TW" sz="2800" dirty="0">
              <a:solidFill>
                <a:srgbClr val="00B0F0"/>
              </a:solidFill>
              <a:latin typeface="Century Gothic" panose="020B0502020202020204" pitchFamily="34" charset="0"/>
            </a:endParaRPr>
          </a:p>
        </p:txBody>
      </p:sp>
      <p:sp>
        <p:nvSpPr>
          <p:cNvPr id="2" name="文字方塊 1"/>
          <p:cNvSpPr txBox="1"/>
          <p:nvPr/>
        </p:nvSpPr>
        <p:spPr>
          <a:xfrm>
            <a:off x="1026189" y="1507688"/>
            <a:ext cx="8568952" cy="430887"/>
          </a:xfrm>
          <a:prstGeom prst="rect">
            <a:avLst/>
          </a:prstGeom>
          <a:noFill/>
        </p:spPr>
        <p:txBody>
          <a:bodyPr wrap="square" rtlCol="0">
            <a:spAutoFit/>
          </a:bodyPr>
          <a:lstStyle/>
          <a:p>
            <a:pPr>
              <a:lnSpc>
                <a:spcPct val="100000"/>
              </a:lnSpc>
            </a:pPr>
            <a:r>
              <a:rPr lang="en-US" altLang="zh-TW" sz="2200" b="1" dirty="0" smtClean="0"/>
              <a:t>Practice</a:t>
            </a:r>
            <a:endParaRPr lang="zh-TW" altLang="zh-TW" sz="2200" b="1" dirty="0"/>
          </a:p>
        </p:txBody>
      </p:sp>
      <p:pic>
        <p:nvPicPr>
          <p:cNvPr id="4098" name="Picture 2" descr="http://cw1.tw/CP/images/article/P14176753651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9627" y="1988840"/>
            <a:ext cx="3048000" cy="20288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images.techhive.com/images/article/2014/04/touching-screen-on-tablet-pc-digital-tablet-touch-screen-digital-internet-technology_000019365617-100264253-primary.id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102" y="4440326"/>
            <a:ext cx="3021952" cy="2013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7890" y="1983934"/>
            <a:ext cx="3064163" cy="203373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0102" y="4440326"/>
            <a:ext cx="3021951" cy="2013010"/>
          </a:xfrm>
          <a:prstGeom prst="rect">
            <a:avLst/>
          </a:prstGeom>
        </p:spPr>
      </p:pic>
    </p:spTree>
    <p:extLst>
      <p:ext uri="{BB962C8B-B14F-4D97-AF65-F5344CB8AC3E}">
        <p14:creationId xmlns:p14="http://schemas.microsoft.com/office/powerpoint/2010/main" val="26151469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p:cNvSpPr txBox="1"/>
          <p:nvPr/>
        </p:nvSpPr>
        <p:spPr>
          <a:xfrm>
            <a:off x="2761290" y="281874"/>
            <a:ext cx="5637318" cy="523220"/>
          </a:xfrm>
          <a:prstGeom prst="rect">
            <a:avLst/>
          </a:prstGeom>
          <a:noFill/>
        </p:spPr>
        <p:txBody>
          <a:bodyPr wrap="square" rtlCol="0">
            <a:spAutoFit/>
          </a:bodyPr>
          <a:lstStyle/>
          <a:p>
            <a:r>
              <a:rPr lang="en-US" altLang="zh-TW" sz="2800" dirty="0" smtClean="0">
                <a:solidFill>
                  <a:srgbClr val="00B0F0"/>
                </a:solidFill>
                <a:latin typeface="Century Gothic" panose="020B0502020202020204" pitchFamily="34" charset="0"/>
              </a:rPr>
              <a:t>02 Reading</a:t>
            </a:r>
            <a:r>
              <a:rPr lang="en-US" altLang="zh-TW" sz="2800" dirty="0">
                <a:solidFill>
                  <a:srgbClr val="00B0F0"/>
                </a:solidFill>
                <a:latin typeface="Century Gothic" panose="020B0502020202020204" pitchFamily="34" charset="0"/>
              </a:rPr>
              <a:t>: </a:t>
            </a:r>
            <a:r>
              <a:rPr lang="en-US" altLang="zh-TW" sz="2800" dirty="0" smtClean="0">
                <a:solidFill>
                  <a:srgbClr val="00B0F0"/>
                </a:solidFill>
                <a:latin typeface="Century Gothic" panose="020B0502020202020204" pitchFamily="34" charset="0"/>
              </a:rPr>
              <a:t>players vs. </a:t>
            </a:r>
            <a:r>
              <a:rPr lang="en-US" altLang="zh-TW" sz="2800" dirty="0">
                <a:solidFill>
                  <a:srgbClr val="00B0F0"/>
                </a:solidFill>
                <a:latin typeface="Century Gothic" panose="020B0502020202020204" pitchFamily="34" charset="0"/>
              </a:rPr>
              <a:t>models</a:t>
            </a:r>
            <a:endParaRPr lang="zh-TW" altLang="zh-TW" sz="2800" dirty="0">
              <a:solidFill>
                <a:srgbClr val="00B0F0"/>
              </a:solidFill>
              <a:latin typeface="Century Gothic" panose="020B0502020202020204" pitchFamily="34" charset="0"/>
            </a:endParaRPr>
          </a:p>
        </p:txBody>
      </p:sp>
      <p:grpSp>
        <p:nvGrpSpPr>
          <p:cNvPr id="32" name="群組 31"/>
          <p:cNvGrpSpPr/>
          <p:nvPr/>
        </p:nvGrpSpPr>
        <p:grpSpPr>
          <a:xfrm>
            <a:off x="0" y="1166"/>
            <a:ext cx="1944291" cy="1296219"/>
            <a:chOff x="0" y="-3"/>
            <a:chExt cx="1944291" cy="1296219"/>
          </a:xfrm>
        </p:grpSpPr>
        <p:sp>
          <p:nvSpPr>
            <p:cNvPr id="33" name="淚滴形 32"/>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3" name="矩形 2"/>
          <p:cNvSpPr/>
          <p:nvPr/>
        </p:nvSpPr>
        <p:spPr>
          <a:xfrm rot="296901">
            <a:off x="288107" y="3789040"/>
            <a:ext cx="4536504" cy="2880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Picture 2" descr="http://az616578.vo.msecnd.net/files/2015/12/05/635848905105928522-795191214_c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8149"/>
          <a:stretch/>
        </p:blipFill>
        <p:spPr bwMode="auto">
          <a:xfrm>
            <a:off x="755226" y="3501008"/>
            <a:ext cx="3602266" cy="28800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rot="296901">
            <a:off x="5774086" y="3798768"/>
            <a:ext cx="4762051" cy="28803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5355" y="3501008"/>
            <a:ext cx="4479512" cy="2880000"/>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p:nvSpPr>
        <p:spPr>
          <a:xfrm>
            <a:off x="381872" y="6535416"/>
            <a:ext cx="1828693"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sp>
        <p:nvSpPr>
          <p:cNvPr id="19" name="文字方塊 18"/>
          <p:cNvSpPr txBox="1"/>
          <p:nvPr/>
        </p:nvSpPr>
        <p:spPr>
          <a:xfrm>
            <a:off x="5884037" y="6535416"/>
            <a:ext cx="1828693" cy="215444"/>
          </a:xfrm>
          <a:prstGeom prst="rect">
            <a:avLst/>
          </a:prstGeom>
          <a:noFill/>
        </p:spPr>
        <p:txBody>
          <a:bodyPr wrap="square" rtlCol="0">
            <a:spAutoFit/>
          </a:bodyPr>
          <a:lstStyle/>
          <a:p>
            <a:r>
              <a:rPr lang="en-US" altLang="zh-TW" sz="800" dirty="0">
                <a:solidFill>
                  <a:schemeClr val="bg1">
                    <a:lumMod val="65000"/>
                  </a:schemeClr>
                </a:solidFill>
                <a:latin typeface="Century Gothic" panose="020B0502020202020204" pitchFamily="34" charset="0"/>
              </a:rPr>
              <a:t>Image </a:t>
            </a:r>
            <a:r>
              <a:rPr lang="en-US" altLang="zh-TW" sz="800" dirty="0" smtClean="0">
                <a:solidFill>
                  <a:schemeClr val="bg1">
                    <a:lumMod val="65000"/>
                  </a:schemeClr>
                </a:solidFill>
                <a:latin typeface="Century Gothic" panose="020B0502020202020204" pitchFamily="34" charset="0"/>
              </a:rPr>
              <a:t>from : </a:t>
            </a:r>
            <a:r>
              <a:rPr lang="en-US" altLang="zh-TW" sz="800" dirty="0">
                <a:solidFill>
                  <a:schemeClr val="bg1">
                    <a:lumMod val="65000"/>
                  </a:schemeClr>
                </a:solidFill>
                <a:latin typeface="Century Gothic" panose="020B0502020202020204" pitchFamily="34" charset="0"/>
              </a:rPr>
              <a:t>unsplash.com</a:t>
            </a:r>
            <a:endParaRPr lang="zh-TW" altLang="en-US" sz="800" dirty="0">
              <a:solidFill>
                <a:schemeClr val="bg1">
                  <a:lumMod val="65000"/>
                </a:schemeClr>
              </a:solidFill>
              <a:latin typeface="Century Gothic" panose="020B0502020202020204" pitchFamily="34" charset="0"/>
            </a:endParaRPr>
          </a:p>
        </p:txBody>
      </p:sp>
      <p:sp>
        <p:nvSpPr>
          <p:cNvPr id="4" name="Rectangle 3"/>
          <p:cNvSpPr/>
          <p:nvPr/>
        </p:nvSpPr>
        <p:spPr>
          <a:xfrm>
            <a:off x="1404307" y="736365"/>
            <a:ext cx="9073008" cy="2554545"/>
          </a:xfrm>
          <a:prstGeom prst="rect">
            <a:avLst/>
          </a:prstGeom>
        </p:spPr>
        <p:txBody>
          <a:bodyPr wrap="square">
            <a:spAutoFit/>
          </a:bodyPr>
          <a:lstStyle/>
          <a:p>
            <a:pPr>
              <a:lnSpc>
                <a:spcPct val="200000"/>
              </a:lnSpc>
              <a:spcAft>
                <a:spcPts val="0"/>
              </a:spcAft>
            </a:pPr>
            <a:r>
              <a:rPr lang="en-US" altLang="zh-TW" sz="2000" kern="100" dirty="0">
                <a:latin typeface="Calibri" panose="020F0502020204030204" pitchFamily="34" charset="0"/>
                <a:cs typeface="Times New Roman" panose="02020603050405020304" pitchFamily="18" charset="0"/>
              </a:rPr>
              <a:t>Different kinds of people eat different kinds of food. Basketball players need lots of calories every day, so they eat big breakfasts every morning. They usually eat steaks, pizza, and pasta for dinner after a day’s training. As for models, they cannot eat too much. They usually eat </a:t>
            </a:r>
            <a:r>
              <a:rPr lang="en-US" altLang="zh-TW" sz="2000" kern="100" dirty="0" smtClean="0">
                <a:latin typeface="Calibri" panose="020F0502020204030204" pitchFamily="34" charset="0"/>
                <a:cs typeface="Times New Roman" panose="02020603050405020304" pitchFamily="18" charset="0"/>
              </a:rPr>
              <a:t>fruits </a:t>
            </a:r>
            <a:r>
              <a:rPr lang="en-US" altLang="zh-TW" sz="2000" kern="100" dirty="0">
                <a:latin typeface="Calibri" panose="020F0502020204030204" pitchFamily="34" charset="0"/>
                <a:cs typeface="Times New Roman" panose="02020603050405020304" pitchFamily="18" charset="0"/>
              </a:rPr>
              <a:t>and </a:t>
            </a:r>
            <a:r>
              <a:rPr lang="en-US" altLang="zh-TW" sz="2000" kern="100" dirty="0" smtClean="0">
                <a:latin typeface="Calibri" panose="020F0502020204030204" pitchFamily="34" charset="0"/>
                <a:cs typeface="Times New Roman" panose="02020603050405020304" pitchFamily="18" charset="0"/>
              </a:rPr>
              <a:t>salads every day for </a:t>
            </a:r>
            <a:r>
              <a:rPr lang="en-US" altLang="zh-TW" sz="2000" kern="100" dirty="0">
                <a:latin typeface="Calibri" panose="020F0502020204030204" pitchFamily="34" charset="0"/>
                <a:cs typeface="Times New Roman" panose="02020603050405020304" pitchFamily="18" charset="0"/>
              </a:rPr>
              <a:t>breakfast and lunch.</a:t>
            </a:r>
            <a:endParaRPr lang="zh-TW" altLang="zh-TW" sz="2000" kern="100" dirty="0">
              <a:latin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5355" y="3501008"/>
            <a:ext cx="4479512" cy="2880000"/>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t="33201" b="11151"/>
          <a:stretch/>
        </p:blipFill>
        <p:spPr>
          <a:xfrm>
            <a:off x="754550" y="3501008"/>
            <a:ext cx="3602941" cy="2880000"/>
          </a:xfrm>
          <a:prstGeom prst="rect">
            <a:avLst/>
          </a:prstGeom>
        </p:spPr>
      </p:pic>
      <p:grpSp>
        <p:nvGrpSpPr>
          <p:cNvPr id="15" name="群組 14"/>
          <p:cNvGrpSpPr/>
          <p:nvPr/>
        </p:nvGrpSpPr>
        <p:grpSpPr>
          <a:xfrm>
            <a:off x="11954" y="47381"/>
            <a:ext cx="1860329" cy="1296219"/>
            <a:chOff x="0" y="-3"/>
            <a:chExt cx="1860329" cy="1296219"/>
          </a:xfrm>
        </p:grpSpPr>
        <p:sp>
          <p:nvSpPr>
            <p:cNvPr id="20" name="淚滴形 19"/>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21" name="文字方塊 20"/>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28485369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64513" y="1413626"/>
            <a:ext cx="4737405" cy="52342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Box 5"/>
          <p:cNvSpPr txBox="1"/>
          <p:nvPr/>
        </p:nvSpPr>
        <p:spPr>
          <a:xfrm>
            <a:off x="495275" y="1297385"/>
            <a:ext cx="1800200" cy="830997"/>
          </a:xfrm>
          <a:prstGeom prst="rect">
            <a:avLst/>
          </a:prstGeom>
          <a:noFill/>
        </p:spPr>
        <p:txBody>
          <a:bodyPr wrap="square" rtlCol="0">
            <a:spAutoFit/>
          </a:bodyPr>
          <a:lstStyle/>
          <a:p>
            <a:pPr>
              <a:lnSpc>
                <a:spcPct val="200000"/>
              </a:lnSpc>
            </a:pPr>
            <a:r>
              <a:rPr lang="en-US" altLang="zh-TW" sz="2400" b="1" dirty="0"/>
              <a:t>Practice</a:t>
            </a:r>
            <a:r>
              <a:rPr lang="en-US" altLang="zh-TW" sz="2400" b="1" dirty="0" smtClean="0"/>
              <a:t>:</a:t>
            </a:r>
            <a:endParaRPr lang="zh-TW" altLang="zh-TW" sz="2400" dirty="0"/>
          </a:p>
        </p:txBody>
      </p:sp>
      <p:sp>
        <p:nvSpPr>
          <p:cNvPr id="9" name="文字方塊 8"/>
          <p:cNvSpPr txBox="1"/>
          <p:nvPr/>
        </p:nvSpPr>
        <p:spPr>
          <a:xfrm>
            <a:off x="2814490" y="328493"/>
            <a:ext cx="6186585" cy="523220"/>
          </a:xfrm>
          <a:prstGeom prst="rect">
            <a:avLst/>
          </a:prstGeom>
          <a:noFill/>
        </p:spPr>
        <p:txBody>
          <a:bodyPr wrap="square" rtlCol="0">
            <a:spAutoFit/>
          </a:bodyPr>
          <a:lstStyle/>
          <a:p>
            <a:r>
              <a:rPr lang="en-US" altLang="zh-TW" sz="2800" dirty="0">
                <a:solidFill>
                  <a:srgbClr val="00B0F0"/>
                </a:solidFill>
                <a:latin typeface="Century Gothic" panose="020B0502020202020204" pitchFamily="34" charset="0"/>
              </a:rPr>
              <a:t>02 Reading: </a:t>
            </a:r>
            <a:r>
              <a:rPr lang="en-US" altLang="zh-TW" sz="2800" dirty="0" smtClean="0">
                <a:solidFill>
                  <a:srgbClr val="00B0F0"/>
                </a:solidFill>
                <a:latin typeface="Century Gothic" panose="020B0502020202020204" pitchFamily="34" charset="0"/>
              </a:rPr>
              <a:t>players vs. </a:t>
            </a:r>
            <a:r>
              <a:rPr lang="en-US" altLang="zh-TW" sz="2800" dirty="0">
                <a:solidFill>
                  <a:srgbClr val="00B0F0"/>
                </a:solidFill>
                <a:latin typeface="Century Gothic" panose="020B0502020202020204" pitchFamily="34" charset="0"/>
              </a:rPr>
              <a:t>models</a:t>
            </a:r>
          </a:p>
        </p:txBody>
      </p:sp>
      <p:sp>
        <p:nvSpPr>
          <p:cNvPr id="2" name="AutoShape 2" descr="https://www.alabamacu.com/var/site/storage/images/acu-home/community/recent-news/using-credit-cards-wisely/61479-1-eng-US/Using-Credit-Cards-Wisely.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36" name="文字方塊 35"/>
          <p:cNvSpPr txBox="1"/>
          <p:nvPr/>
        </p:nvSpPr>
        <p:spPr>
          <a:xfrm>
            <a:off x="216409" y="6309320"/>
            <a:ext cx="4329833" cy="338554"/>
          </a:xfrm>
          <a:prstGeom prst="rect">
            <a:avLst/>
          </a:prstGeom>
          <a:noFill/>
        </p:spPr>
        <p:txBody>
          <a:bodyPr wrap="square" rtlCol="0">
            <a:spAutoFit/>
          </a:bodyPr>
          <a:lstStyle/>
          <a:p>
            <a:r>
              <a:rPr lang="en-US" altLang="zh-TW" sz="800" dirty="0">
                <a:solidFill>
                  <a:schemeClr val="bg1"/>
                </a:solidFill>
                <a:latin typeface="Century Gothic" panose="020B0502020202020204" pitchFamily="34" charset="0"/>
              </a:rPr>
              <a:t>Image </a:t>
            </a:r>
            <a:r>
              <a:rPr lang="en-US" altLang="zh-TW" sz="800" dirty="0" smtClean="0">
                <a:solidFill>
                  <a:schemeClr val="bg1"/>
                </a:solidFill>
                <a:latin typeface="Century Gothic" panose="020B0502020202020204" pitchFamily="34" charset="0"/>
              </a:rPr>
              <a:t>from : </a:t>
            </a:r>
            <a:r>
              <a:rPr lang="en-US" altLang="zh-TW" sz="800" dirty="0">
                <a:solidFill>
                  <a:schemeClr val="bg1"/>
                </a:solidFill>
                <a:latin typeface="Century Gothic" panose="020B0502020202020204" pitchFamily="34" charset="0"/>
              </a:rPr>
              <a:t>http://www.sfgate.com/education/article/Cuts-in-programs-to-help-inmates-questioned-3199585.php#photo-2338768</a:t>
            </a:r>
            <a:endParaRPr lang="zh-TW" altLang="en-US" sz="800" dirty="0">
              <a:solidFill>
                <a:schemeClr val="bg1"/>
              </a:solidFill>
              <a:latin typeface="Century Gothic" panose="020B0502020202020204" pitchFamily="34" charset="0"/>
            </a:endParaRPr>
          </a:p>
        </p:txBody>
      </p:sp>
      <p:grpSp>
        <p:nvGrpSpPr>
          <p:cNvPr id="18" name="群組 17"/>
          <p:cNvGrpSpPr/>
          <p:nvPr/>
        </p:nvGrpSpPr>
        <p:grpSpPr>
          <a:xfrm>
            <a:off x="0" y="1166"/>
            <a:ext cx="1944291" cy="1296219"/>
            <a:chOff x="0" y="-3"/>
            <a:chExt cx="1944291" cy="1296219"/>
          </a:xfrm>
        </p:grpSpPr>
        <p:sp>
          <p:nvSpPr>
            <p:cNvPr id="19" name="淚滴形 18"/>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08087" y="240895"/>
              <a:ext cx="1836204" cy="738664"/>
            </a:xfrm>
            <a:prstGeom prst="rect">
              <a:avLst/>
            </a:prstGeom>
            <a:noFill/>
          </p:spPr>
          <p:txBody>
            <a:bodyPr wrap="square" rtlCol="0">
              <a:spAutoFit/>
            </a:bodyPr>
            <a:lstStyle/>
            <a:p>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BEST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FOR YOU</a:t>
              </a:r>
              <a:endParaRPr lang="zh-TW" altLang="en-US" sz="1400" dirty="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endParaRPr>
            </a:p>
          </p:txBody>
        </p:sp>
      </p:grpSp>
      <p:sp>
        <p:nvSpPr>
          <p:cNvPr id="21" name="TextBox 5"/>
          <p:cNvSpPr txBox="1"/>
          <p:nvPr/>
        </p:nvSpPr>
        <p:spPr>
          <a:xfrm>
            <a:off x="307975" y="2397623"/>
            <a:ext cx="5212204" cy="3046988"/>
          </a:xfrm>
          <a:prstGeom prst="rect">
            <a:avLst/>
          </a:prstGeom>
          <a:noFill/>
        </p:spPr>
        <p:txBody>
          <a:bodyPr wrap="square" rtlCol="0">
            <a:spAutoFit/>
          </a:bodyPr>
          <a:lstStyle/>
          <a:p>
            <a:pPr>
              <a:lnSpc>
                <a:spcPct val="200000"/>
              </a:lnSpc>
            </a:pPr>
            <a:r>
              <a:rPr lang="en-US" altLang="zh-TW" sz="2400" dirty="0"/>
              <a:t>What kind of people eat a lot of food each day?</a:t>
            </a:r>
            <a:endParaRPr lang="zh-TW" altLang="zh-TW" sz="2400" dirty="0"/>
          </a:p>
          <a:p>
            <a:pPr>
              <a:lnSpc>
                <a:spcPct val="200000"/>
              </a:lnSpc>
            </a:pPr>
            <a:r>
              <a:rPr lang="en-US" altLang="zh-TW" sz="2400" dirty="0" smtClean="0"/>
              <a:t>According to the text, w</a:t>
            </a:r>
            <a:r>
              <a:rPr lang="en-US" altLang="zh-TW" sz="2400" dirty="0" smtClean="0"/>
              <a:t>hat </a:t>
            </a:r>
            <a:r>
              <a:rPr lang="en-US" altLang="zh-TW" sz="2400" dirty="0"/>
              <a:t>do supermodels eat for breakfast</a:t>
            </a:r>
            <a:r>
              <a:rPr lang="en-US" altLang="zh-TW" sz="2400" dirty="0" smtClean="0"/>
              <a:t>? Is it true?</a:t>
            </a:r>
            <a:endParaRPr lang="zh-TW" altLang="zh-TW" sz="2400" dirty="0"/>
          </a:p>
        </p:txBody>
      </p:sp>
      <p:pic>
        <p:nvPicPr>
          <p:cNvPr id="3" name="圖片 2"/>
          <p:cNvPicPr>
            <a:picLocks noChangeAspect="1"/>
          </p:cNvPicPr>
          <p:nvPr/>
        </p:nvPicPr>
        <p:blipFill rotWithShape="1">
          <a:blip r:embed="rId2">
            <a:extLst>
              <a:ext uri="{28A0092B-C50C-407E-A947-70E740481C1C}">
                <a14:useLocalDpi xmlns:a14="http://schemas.microsoft.com/office/drawing/2010/main" val="0"/>
              </a:ext>
            </a:extLst>
          </a:blip>
          <a:srcRect r="29938"/>
          <a:stretch/>
        </p:blipFill>
        <p:spPr>
          <a:xfrm>
            <a:off x="5632465" y="2017022"/>
            <a:ext cx="5169453" cy="4148282"/>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069" r="13177"/>
          <a:stretch/>
        </p:blipFill>
        <p:spPr>
          <a:xfrm>
            <a:off x="5641400" y="2017022"/>
            <a:ext cx="5160518" cy="4148282"/>
          </a:xfrm>
          <a:prstGeom prst="rect">
            <a:avLst/>
          </a:prstGeom>
        </p:spPr>
      </p:pic>
      <p:grpSp>
        <p:nvGrpSpPr>
          <p:cNvPr id="13" name="群組 12"/>
          <p:cNvGrpSpPr/>
          <p:nvPr/>
        </p:nvGrpSpPr>
        <p:grpSpPr>
          <a:xfrm>
            <a:off x="11954" y="47381"/>
            <a:ext cx="1860329" cy="1296219"/>
            <a:chOff x="0" y="-3"/>
            <a:chExt cx="1860329" cy="1296219"/>
          </a:xfrm>
        </p:grpSpPr>
        <p:sp>
          <p:nvSpPr>
            <p:cNvPr id="14" name="淚滴形 13"/>
            <p:cNvSpPr/>
            <p:nvPr/>
          </p:nvSpPr>
          <p:spPr>
            <a:xfrm rot="16200000">
              <a:off x="0" y="-3"/>
              <a:ext cx="1296219" cy="1296219"/>
            </a:xfrm>
            <a:prstGeom prst="teardrop">
              <a:avLst/>
            </a:prstGeom>
            <a:solidFill>
              <a:srgbClr val="21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sp>
          <p:nvSpPr>
            <p:cNvPr id="15" name="文字方塊 14"/>
            <p:cNvSpPr txBox="1"/>
            <p:nvPr/>
          </p:nvSpPr>
          <p:spPr>
            <a:xfrm>
              <a:off x="24125" y="388776"/>
              <a:ext cx="1836204" cy="538609"/>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E-TALKING</a:t>
              </a:r>
              <a: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t/>
              </a:r>
              <a:br>
                <a:rPr lang="en-US" altLang="zh-TW" sz="1400" dirty="0" smtClean="0">
                  <a:solidFill>
                    <a:schemeClr val="bg1"/>
                  </a:solidFill>
                  <a:latin typeface="Century Gothic" panose="020B0502020202020204" pitchFamily="34" charset="0"/>
                  <a:ea typeface="Malgun Gothic Semilight" panose="020B0502040204020203" pitchFamily="34" charset="-120"/>
                  <a:cs typeface="Malgun Gothic Semilight" panose="020B0502040204020203" pitchFamily="34" charset="-120"/>
                </a:rPr>
              </a:br>
              <a:r>
                <a:rPr lang="en-US" altLang="zh-TW" sz="1100" dirty="0" smtClean="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rPr>
                <a:t>BEST FOR YOU</a:t>
              </a:r>
              <a:endParaRPr lang="zh-TW" altLang="en-US" sz="1100" dirty="0">
                <a:solidFill>
                  <a:schemeClr val="bg1"/>
                </a:solidFill>
                <a:latin typeface="Trebuchet MS" panose="020B0603020202020204" pitchFamily="34" charset="0"/>
                <a:ea typeface="Malgun Gothic Semilight" panose="020B0502040204020203" pitchFamily="34" charset="-120"/>
                <a:cs typeface="Malgun Gothic Semilight" panose="020B0502040204020203" pitchFamily="34" charset="-120"/>
              </a:endParaRPr>
            </a:p>
          </p:txBody>
        </p:sp>
      </p:grpSp>
    </p:spTree>
    <p:extLst>
      <p:ext uri="{BB962C8B-B14F-4D97-AF65-F5344CB8AC3E}">
        <p14:creationId xmlns:p14="http://schemas.microsoft.com/office/powerpoint/2010/main" val="33245345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TotalTime>
  <Words>602</Words>
  <Application>Microsoft Office PowerPoint</Application>
  <PresentationFormat>自訂</PresentationFormat>
  <Paragraphs>120</Paragraphs>
  <Slides>18</Slides>
  <Notes>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18</vt:i4>
      </vt:variant>
    </vt:vector>
  </HeadingPairs>
  <TitlesOfParts>
    <vt:vector size="27" baseType="lpstr">
      <vt:lpstr>Malgun Gothic Semilight</vt:lpstr>
      <vt:lpstr>新細明體</vt:lpstr>
      <vt:lpstr>Arial</vt:lpstr>
      <vt:lpstr>Calibri</vt:lpstr>
      <vt:lpstr>Century Gothic</vt:lpstr>
      <vt:lpstr>Times New Roman</vt:lpstr>
      <vt:lpstr>Trebuchet MS</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win7</dc:creator>
  <cp:lastModifiedBy>Etalking</cp:lastModifiedBy>
  <cp:revision>108</cp:revision>
  <dcterms:created xsi:type="dcterms:W3CDTF">2016-02-23T07:49:36Z</dcterms:created>
  <dcterms:modified xsi:type="dcterms:W3CDTF">2017-04-29T00:21:12Z</dcterms:modified>
</cp:coreProperties>
</file>